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663ae42e6b48c2" /><Relationship Type="http://schemas.openxmlformats.org/officeDocument/2006/relationships/extended-properties" Target="/docProps/app.xml" Id="Rf82dd302fabf41e2" /><Relationship Type="http://schemas.openxmlformats.org/officeDocument/2006/relationships/officeDocument" Target="/ppt/presentation.xml" Id="Re09972b2a9df49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49fc022ce34652"/>
  </p:sldMasterIdLst>
  <p:notesMasterIdLst>
    <p:notesMasterId xmlns:r="http://schemas.openxmlformats.org/officeDocument/2006/relationships" r:id="Rb2264891de7746c2"/>
  </p:notesMasterIdLst>
  <p:sldIdLst>
    <p:sldId xmlns:r="http://schemas.openxmlformats.org/officeDocument/2006/relationships" id="256" r:id="R985748bfc7a94dda"/>
    <p:sldId xmlns:r="http://schemas.openxmlformats.org/officeDocument/2006/relationships" id="257" r:id="Rb7f29b3ec6a84a4a"/>
    <p:sldId xmlns:r="http://schemas.openxmlformats.org/officeDocument/2006/relationships" id="258" r:id="Rdffe813a7f5445ca"/>
    <p:sldId xmlns:r="http://schemas.openxmlformats.org/officeDocument/2006/relationships" id="259" r:id="R0a5f06a82ad64ce8"/>
    <p:sldId xmlns:r="http://schemas.openxmlformats.org/officeDocument/2006/relationships" id="260" r:id="R6e73149c37f747a5"/>
    <p:sldId xmlns:r="http://schemas.openxmlformats.org/officeDocument/2006/relationships" id="261" r:id="R92c625689e6f459e"/>
    <p:sldId xmlns:r="http://schemas.openxmlformats.org/officeDocument/2006/relationships" id="262" r:id="R55b9653b837846f5"/>
    <p:sldId xmlns:r="http://schemas.openxmlformats.org/officeDocument/2006/relationships" id="263" r:id="R3c3635fc7f28452b"/>
    <p:sldId xmlns:r="http://schemas.openxmlformats.org/officeDocument/2006/relationships" id="264" r:id="Ra1b95ea0027c4b4b"/>
    <p:sldId xmlns:r="http://schemas.openxmlformats.org/officeDocument/2006/relationships" id="265" r:id="Ra7350146288e49ef"/>
    <p:sldId xmlns:r="http://schemas.openxmlformats.org/officeDocument/2006/relationships" id="266" r:id="Rbd4459c91f42470c"/>
    <p:sldId xmlns:r="http://schemas.openxmlformats.org/officeDocument/2006/relationships" id="267" r:id="R8d55a294026f484b"/>
    <p:sldId xmlns:r="http://schemas.openxmlformats.org/officeDocument/2006/relationships" id="268" r:id="R342cc6e2e8d148b2"/>
    <p:sldId xmlns:r="http://schemas.openxmlformats.org/officeDocument/2006/relationships" id="269" r:id="Re718cd607a674a42"/>
    <p:sldId xmlns:r="http://schemas.openxmlformats.org/officeDocument/2006/relationships" id="270" r:id="R558590381cfb4e8a"/>
    <p:sldId xmlns:r="http://schemas.openxmlformats.org/officeDocument/2006/relationships" id="271" r:id="Rb8b10fffbfd24b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a4568b3a124856" /><Relationship Type="http://schemas.openxmlformats.org/officeDocument/2006/relationships/slideMaster" Target="/ppt/slideMasters/slideMaster1.xml" Id="R3749fc022ce34652" /><Relationship Type="http://schemas.openxmlformats.org/officeDocument/2006/relationships/notesMaster" Target="/ppt/notesMasters/notesMaster1.xml" Id="Rb2264891de7746c2" /><Relationship Type="http://schemas.openxmlformats.org/officeDocument/2006/relationships/presProps" Target="/ppt/presProps.xml" Id="Rcdfafaa4550e47f5" /><Relationship Type="http://schemas.openxmlformats.org/officeDocument/2006/relationships/tableStyles" Target="/ppt/tableStyles.xml" Id="Rc7a2e4e0e8514ce5" /><Relationship Type="http://schemas.openxmlformats.org/officeDocument/2006/relationships/slide" Target="/ppt/slides/slide1.xml" Id="R985748bfc7a94dda" /><Relationship Type="http://schemas.openxmlformats.org/officeDocument/2006/relationships/slide" Target="/ppt/slides/slide2.xml" Id="Rb7f29b3ec6a84a4a" /><Relationship Type="http://schemas.openxmlformats.org/officeDocument/2006/relationships/slide" Target="/ppt/slides/slide3.xml" Id="Rdffe813a7f5445ca" /><Relationship Type="http://schemas.openxmlformats.org/officeDocument/2006/relationships/slide" Target="/ppt/slides/slide4.xml" Id="R0a5f06a82ad64ce8" /><Relationship Type="http://schemas.openxmlformats.org/officeDocument/2006/relationships/slide" Target="/ppt/slides/slide5.xml" Id="R6e73149c37f747a5" /><Relationship Type="http://schemas.openxmlformats.org/officeDocument/2006/relationships/slide" Target="/ppt/slides/slide6.xml" Id="R92c625689e6f459e" /><Relationship Type="http://schemas.openxmlformats.org/officeDocument/2006/relationships/slide" Target="/ppt/slides/slide7.xml" Id="R55b9653b837846f5" /><Relationship Type="http://schemas.openxmlformats.org/officeDocument/2006/relationships/slide" Target="/ppt/slides/slide8.xml" Id="R3c3635fc7f28452b" /><Relationship Type="http://schemas.openxmlformats.org/officeDocument/2006/relationships/slide" Target="/ppt/slides/slide9.xml" Id="Ra1b95ea0027c4b4b" /><Relationship Type="http://schemas.openxmlformats.org/officeDocument/2006/relationships/slide" Target="/ppt/slides/slide10.xml" Id="Ra7350146288e49ef" /><Relationship Type="http://schemas.openxmlformats.org/officeDocument/2006/relationships/slide" Target="/ppt/slides/slide11.xml" Id="Rbd4459c91f42470c" /><Relationship Type="http://schemas.openxmlformats.org/officeDocument/2006/relationships/slide" Target="/ppt/slides/slide12.xml" Id="R8d55a294026f484b" /><Relationship Type="http://schemas.openxmlformats.org/officeDocument/2006/relationships/slide" Target="/ppt/slides/slide13.xml" Id="R342cc6e2e8d148b2" /><Relationship Type="http://schemas.openxmlformats.org/officeDocument/2006/relationships/slide" Target="/ppt/slides/slide14.xml" Id="Re718cd607a674a42" /><Relationship Type="http://schemas.openxmlformats.org/officeDocument/2006/relationships/slide" Target="/ppt/slides/slide15.xml" Id="R558590381cfb4e8a" /><Relationship Type="http://schemas.openxmlformats.org/officeDocument/2006/relationships/slide" Target="/ppt/slides/slide16.xml" Id="Rb8b10fffbfd24b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3f72419b9a4d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47d3addf1843e4" /><Relationship Type="http://schemas.openxmlformats.org/officeDocument/2006/relationships/notesMaster" Target="/ppt/notesMasters/notesMaster1.xml" Id="R449ef9a7422441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3fbd008d9a48a1" /><Relationship Type="http://schemas.openxmlformats.org/officeDocument/2006/relationships/notesMaster" Target="/ppt/notesMasters/notesMaster1.xml" Id="R73497e9e778e40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919c8a83fc43c2" /><Relationship Type="http://schemas.openxmlformats.org/officeDocument/2006/relationships/notesMaster" Target="/ppt/notesMasters/notesMaster1.xml" Id="R39f2f69c88bd447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b127c5c750432d" /><Relationship Type="http://schemas.openxmlformats.org/officeDocument/2006/relationships/notesMaster" Target="/ppt/notesMasters/notesMaster1.xml" Id="R084df376188841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e48abd042b4c4e" /><Relationship Type="http://schemas.openxmlformats.org/officeDocument/2006/relationships/notesMaster" Target="/ppt/notesMasters/notesMaster1.xml" Id="R1bc6cefa80724d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a6900649e94b26" /><Relationship Type="http://schemas.openxmlformats.org/officeDocument/2006/relationships/notesMaster" Target="/ppt/notesMasters/notesMaster1.xml" Id="Rf0a25316630943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5dc8e776a4455f" /><Relationship Type="http://schemas.openxmlformats.org/officeDocument/2006/relationships/notesMaster" Target="/ppt/notesMasters/notesMaster1.xml" Id="R0e7c7e15e5f64d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a42f6d4321449f" /><Relationship Type="http://schemas.openxmlformats.org/officeDocument/2006/relationships/notesMaster" Target="/ppt/notesMasters/notesMaster1.xml" Id="R0ab927e7b0a64e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d680cb0cf04713" /><Relationship Type="http://schemas.openxmlformats.org/officeDocument/2006/relationships/notesMaster" Target="/ppt/notesMasters/notesMaster1.xml" Id="Ra055aa0f6c054f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32ed3bbba54e04" /><Relationship Type="http://schemas.openxmlformats.org/officeDocument/2006/relationships/notesMaster" Target="/ppt/notesMasters/notesMaster1.xml" Id="R76bef4e4a08845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308899f8f1d444e" /><Relationship Type="http://schemas.openxmlformats.org/officeDocument/2006/relationships/notesMaster" Target="/ppt/notesMasters/notesMaster1.xml" Id="R6034f3d3956b4eb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1f9300509764d34" /><Relationship Type="http://schemas.openxmlformats.org/officeDocument/2006/relationships/notesMaster" Target="/ppt/notesMasters/notesMaster1.xml" Id="R137d5bbeb78648c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789ce4532a64814" /><Relationship Type="http://schemas.openxmlformats.org/officeDocument/2006/relationships/notesMaster" Target="/ppt/notesMasters/notesMaster1.xml" Id="R9d3c16998408486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4abea9c24b94117" /><Relationship Type="http://schemas.openxmlformats.org/officeDocument/2006/relationships/notesMaster" Target="/ppt/notesMasters/notesMaster1.xml" Id="Ref619aafc5db49f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e33c6ce4d542ff" /><Relationship Type="http://schemas.openxmlformats.org/officeDocument/2006/relationships/notesMaster" Target="/ppt/notesMasters/notesMaster1.xml" Id="Rc6f59f2116a8417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57d9a073924d87" /><Relationship Type="http://schemas.openxmlformats.org/officeDocument/2006/relationships/notesMaster" Target="/ppt/notesMasters/notesMaster1.xml" Id="R5a0e064cf8804b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the class and explain that Week Four reflects on Pastor Chance Clark’s sermon. Trouble can produce panic, but in Psalm 27 it produces a declaration of who God 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brief responses: when pressure rises, does fear, control, silence, complaint, prayer, praise, or truth usually speak first? Do not shame honest fear.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the movement: declaration, confidence, desire, security, worship. David begins with God and ends with God’s exaltation.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Pastor Clark’s language: light stands parallel to salvation; God is illuminating presence in darkness; God is defense. Ask the class to declare who God is to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central teaching claim. Confidence is not denial; it is the correct ordering of reality.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 Point 1. David names God first. The enemy’s conduct can be harmful without ever becoming greater than God’s character.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participants to complete: “The threat says…, but because the Lord is…, I can….” Clarify that faith can coexist with wise safety, grief, counseling, and practical repair.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 Point 2. The value of being near God becomes greater than the promise of an easier environment. Ask what competes with the “one thing.”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one quiet minute. Participants choose one distraction to release and one presence practice—Scripture, prayer, worship, silence, fellowship, or wise counsel.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 Point 3. David anticipates being hidden, sheltered, and lifted. Serenity is settled awareness of God’s presence and sovereignty, not avoidance.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Guide the breath prayer slowly. This is not a substitute for needed professional or practical help; it is a way to bring the nervous system and attention under God’s truth.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 Point 4. Elevation without worship can become entitlement. Ask how influence, victory, or recognition can become God’s exaltation rather than self-glory.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SING as the Week Four practice. Give participants time to write a response for each letter in the Student Guide.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groups six minutes. Synthesize: truth before reaction, presence before performance, security before self-defense, and worship before recognition.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writing. Invite participants to choose one practice and one prayer partner for the week.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Lead the class in the declaration. Close by asking God to turn pressure into testimony, draw leaders into His presence, steady them in security, and receive all glory.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Pastor Chance A. Clark, “The Song That Trouble Produced,” sermon notes supplied by Providence Missionary Baptist Church.</a:t>
            </a:r>
          </a:p>
          <a:p xmlns:a="http://schemas.openxmlformats.org/drawingml/2006/main">
            <a:r>
              <a:t>- Psalm 27:1–6 (passage reference; slide language is quotation only where indicated and otherwise paraphrased).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40ec109e8644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d11ffae5224cbe" /><Relationship Type="http://schemas.openxmlformats.org/officeDocument/2006/relationships/slideLayout" Target="/ppt/slideLayouts/slideLayout1.xml" Id="Re92fa0f0e58141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2fa0f0e58141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8118fe78a4a31" /><Relationship Type="http://schemas.openxmlformats.org/officeDocument/2006/relationships/image" Target="/ppt/media/image.png" Id="Rcb51247a3d0f41dc" /><Relationship Type="http://schemas.openxmlformats.org/officeDocument/2006/relationships/notesSlide" Target="/ppt/notesSlides/notesSlide1.xml" Id="R7322702549d64f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58ad05959455f" /><Relationship Type="http://schemas.openxmlformats.org/officeDocument/2006/relationships/notesSlide" Target="/ppt/notesSlides/notesSlide2.xml" Id="R0cd30f96e6b448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bab20e0f3044a1" /><Relationship Type="http://schemas.openxmlformats.org/officeDocument/2006/relationships/notesSlide" Target="/ppt/notesSlides/notesSlide3.xml" Id="R5140af50940444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c8afa19bd43d4" /><Relationship Type="http://schemas.openxmlformats.org/officeDocument/2006/relationships/notesSlide" Target="/ppt/notesSlides/notesSlide4.xml" Id="R255de7a036d84b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44cb262bf448f" /><Relationship Type="http://schemas.openxmlformats.org/officeDocument/2006/relationships/notesSlide" Target="/ppt/notesSlides/notesSlide5.xml" Id="R278401d5108a4c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1c30b61714fc9" /><Relationship Type="http://schemas.openxmlformats.org/officeDocument/2006/relationships/notesSlide" Target="/ppt/notesSlides/notesSlide6.xml" Id="R682e526d76a74e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c734a1b724d43" /><Relationship Type="http://schemas.openxmlformats.org/officeDocument/2006/relationships/notesSlide" Target="/ppt/notesSlides/notesSlide7.xml" Id="Rda65daab5b1143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96f0d0c01412d" /><Relationship Type="http://schemas.openxmlformats.org/officeDocument/2006/relationships/notesSlide" Target="/ppt/notesSlides/notesSlide8.xml" Id="R06453e5cdc1c4f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4ede861b047a6" /><Relationship Type="http://schemas.openxmlformats.org/officeDocument/2006/relationships/notesSlide" Target="/ppt/notesSlides/notesSlide9.xml" Id="Ra9c623fd7c0e43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91654af8704d91" /><Relationship Type="http://schemas.openxmlformats.org/officeDocument/2006/relationships/notesSlide" Target="/ppt/notesSlides/notesSlide10.xml" Id="Re3d10a4324b945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5b8b8b1fa441a1" /><Relationship Type="http://schemas.openxmlformats.org/officeDocument/2006/relationships/notesSlide" Target="/ppt/notesSlides/notesSlide11.xml" Id="Rd0425d5d5f8a4a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fd4ff361f4a59" /><Relationship Type="http://schemas.openxmlformats.org/officeDocument/2006/relationships/notesSlide" Target="/ppt/notesSlides/notesSlide12.xml" Id="R9de49083a67d4d6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773e3af594313" /><Relationship Type="http://schemas.openxmlformats.org/officeDocument/2006/relationships/notesSlide" Target="/ppt/notesSlides/notesSlide13.xml" Id="Rd1ab64552251498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10d72745d4e62" /><Relationship Type="http://schemas.openxmlformats.org/officeDocument/2006/relationships/notesSlide" Target="/ppt/notesSlides/notesSlide14.xml" Id="Rc2f97440e4ab408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37cce4507459c" /><Relationship Type="http://schemas.openxmlformats.org/officeDocument/2006/relationships/notesSlide" Target="/ppt/notesSlides/notesSlide15.xml" Id="R982d7e617c7749e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c7801bb1545d6" /><Relationship Type="http://schemas.openxmlformats.org/officeDocument/2006/relationships/image" Target="/ppt/media/image2.png" Id="Rae51027e7d3e44b0" /><Relationship Type="http://schemas.openxmlformats.org/officeDocument/2006/relationships/notesSlide" Target="/ppt/notesSlides/notesSlide16.xml" Id="R71654740d0ee455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51247a3d0f41d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hade">
            <a:extLst xmlns:a="http://schemas.openxmlformats.org/drawingml/2006/main">
              <a:ext uri="{FF2B5EF4-FFF2-40B4-BE49-F238E27FC236}">
                <a16:creationId xmlns:a16="http://schemas.microsoft.com/office/drawing/2014/main" id="{96A50E4B-EFD9-4670-ABCC-55A3D2AF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19">
              <a:alpha val="72157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eries">
            <a:extLst xmlns:a="http://schemas.openxmlformats.org/drawingml/2006/main">
              <a:ext uri="{FF2B5EF4-FFF2-40B4-BE49-F238E27FC236}">
                <a16:creationId xmlns:a16="http://schemas.microsoft.com/office/drawing/2014/main" id="{8472BCF9-6775-4ABB-AFED-4F033D99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3AD52"/>
                </a:solidFill>
              </a:defRPr>
            </a:pPr>
            <a:r>
              <a:rPr sz="1350" b="1">
                <a:solidFill>
                  <a:srgbClr val="D3AD52"/>
                </a:solidFill>
              </a:rPr>
              <a:t>ROOTED IN LEADERSHIP  •  WEEK FOUR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2C32BBF-69DA-4681-BD7B-5D9E1CD4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61912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125" b="1">
                <a:solidFill>
                  <a:srgbClr val="FFFFFF"/>
                </a:solidFill>
              </a:defRPr>
            </a:pPr>
            <a:r>
              <a:rPr sz="4125" b="1">
                <a:solidFill>
                  <a:srgbClr val="FFFFFF"/>
                </a:solidFill>
              </a:rPr>
              <a:t>The Song That</a:t>
            </a:r>
          </a:p>
          <a:p xmlns:a="http://schemas.openxmlformats.org/drawingml/2006/main">
            <a:pPr algn="l">
              <a:defRPr sz="4125" b="1">
                <a:solidFill>
                  <a:srgbClr val="FFFFFF"/>
                </a:solidFill>
              </a:defRPr>
            </a:pPr>
            <a:r>
              <a:rPr sz="4125" b="1">
                <a:solidFill>
                  <a:srgbClr val="FFFFFF"/>
                </a:solidFill>
              </a:rPr>
              <a:t>Trouble Produced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928D3F5-1946-40FE-BF71-1684DCC6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76625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6F2E8"/>
                </a:solidFill>
              </a:defRPr>
            </a:pPr>
            <a:r>
              <a:rPr sz="1950" b="0">
                <a:solidFill>
                  <a:srgbClr val="F6F2E8"/>
                </a:solidFill>
              </a:rPr>
              <a:t>Psalm 27:1–6</a:t>
            </a:r>
          </a:p>
        </p:txBody>
      </p:sp>
      <p:sp>
        <p:nvSpPr>
          <p:cNvPr id="6" name="rule">
            <a:extLst xmlns:a="http://schemas.openxmlformats.org/drawingml/2006/main">
              <a:ext uri="{FF2B5EF4-FFF2-40B4-BE49-F238E27FC236}">
                <a16:creationId xmlns:a16="http://schemas.microsoft.com/office/drawing/2014/main" id="{4A251859-39FC-4314-9203-B001840C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1619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ate">
            <a:extLst xmlns:a="http://schemas.openxmlformats.org/drawingml/2006/main">
              <a:ext uri="{FF2B5EF4-FFF2-40B4-BE49-F238E27FC236}">
                <a16:creationId xmlns:a16="http://schemas.microsoft.com/office/drawing/2014/main" id="{9B2E2E2C-5D01-4757-9233-BCF0857C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62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SEPTEMBER 16, 2026  •  6:00 PM</a:t>
            </a:r>
          </a:p>
        </p:txBody>
      </p:sp>
      <p:sp>
        <p:nvSpPr>
          <p:cNvPr id="8" name="church">
            <a:extLst xmlns:a="http://schemas.openxmlformats.org/drawingml/2006/main">
              <a:ext uri="{FF2B5EF4-FFF2-40B4-BE49-F238E27FC236}">
                <a16:creationId xmlns:a16="http://schemas.microsoft.com/office/drawing/2014/main" id="{2757CBF1-9899-4D79-95D2-D160A818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53125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4E1DB"/>
                </a:solidFill>
              </a:defRPr>
            </a:pPr>
            <a:r>
              <a:rPr sz="975" b="1">
                <a:solidFill>
                  <a:srgbClr val="D4E1DB"/>
                </a:solidFill>
              </a:rPr>
              <a:t>PROVIDENCE MISSIONARY BAPTIST CHURCH</a:t>
            </a:r>
          </a:p>
        </p:txBody>
      </p:sp>
    </p:spTree>
    <p:extLst>
      <p:ext uri="{BB962C8B-B14F-4D97-AF65-F5344CB8AC3E}">
        <p14:creationId xmlns:p14="http://schemas.microsoft.com/office/powerpoint/2010/main" val="13915827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accent">
            <a:extLst xmlns:a="http://schemas.openxmlformats.org/drawingml/2006/main">
              <a:ext uri="{FF2B5EF4-FFF2-40B4-BE49-F238E27FC236}">
                <a16:creationId xmlns:a16="http://schemas.microsoft.com/office/drawing/2014/main" id="{C7892CFC-1424-4BBB-8EB7-BD7CA95E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3888EB9-7770-47DA-8B80-679BD630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OPENING REFLECTION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4CB886-D56C-47E3-8E56-6D75EA2E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What song is trouble producing in you?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CFB0ABE-6AEC-475D-A7D7-F28EB95C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F31223C2-7074-4B1F-9B1F-E5DB4A54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70D0149-C8A7-4EF9-84D3-30CCC35C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2</a:t>
            </a:r>
          </a:p>
        </p:txBody>
      </p:sp>
      <p:sp>
        <p:nvSpPr>
          <p:cNvPr id="7" name="card-0">
            <a:extLst xmlns:a="http://schemas.openxmlformats.org/drawingml/2006/main">
              <a:ext uri="{FF2B5EF4-FFF2-40B4-BE49-F238E27FC236}">
                <a16:creationId xmlns:a16="http://schemas.microsoft.com/office/drawing/2014/main" id="{F8D4C639-9C66-4D65-B474-972FDED0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3381375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BCBC3"/>
            </a:solidFill>
            <a:prstDash val="solid"/>
          </a:ln>
        </p:spPr>
      </p:sp>
      <p:sp>
        <p:nvSpPr>
          <p:cNvPr id="8" name="h-0">
            <a:extLst xmlns:a="http://schemas.openxmlformats.org/drawingml/2006/main">
              <a:ext uri="{FF2B5EF4-FFF2-40B4-BE49-F238E27FC236}">
                <a16:creationId xmlns:a16="http://schemas.microsoft.com/office/drawing/2014/main" id="{C6A9E3EE-4178-40B2-9233-CE04D7FF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266950"/>
            <a:ext cx="2905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87483F"/>
                </a:solidFill>
              </a:defRPr>
            </a:pPr>
            <a:r>
              <a:rPr sz="2175" b="1">
                <a:solidFill>
                  <a:srgbClr val="87483F"/>
                </a:solidFill>
              </a:rPr>
              <a:t>FEAR</a:t>
            </a:r>
          </a:p>
        </p:txBody>
      </p:sp>
      <p:sp>
        <p:nvSpPr>
          <p:cNvPr id="9" name="b-0">
            <a:extLst xmlns:a="http://schemas.openxmlformats.org/drawingml/2006/main">
              <a:ext uri="{FF2B5EF4-FFF2-40B4-BE49-F238E27FC236}">
                <a16:creationId xmlns:a16="http://schemas.microsoft.com/office/drawing/2014/main" id="{0E9D54E4-D350-4379-BAA7-2CAB40A1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48000"/>
            <a:ext cx="2571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What if everything falls apart?</a:t>
            </a:r>
          </a:p>
        </p:txBody>
      </p:sp>
      <p:sp>
        <p:nvSpPr>
          <p:cNvPr id="10" name="card-1">
            <a:extLst xmlns:a="http://schemas.openxmlformats.org/drawingml/2006/main">
              <a:ext uri="{FF2B5EF4-FFF2-40B4-BE49-F238E27FC236}">
                <a16:creationId xmlns:a16="http://schemas.microsoft.com/office/drawing/2014/main" id="{2DF22513-63D9-497A-B779-8B27263E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1952625"/>
            <a:ext cx="3381375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BCBC3"/>
            </a:solidFill>
            <a:prstDash val="solid"/>
          </a:ln>
        </p:spPr>
      </p:sp>
      <p:sp>
        <p:nvSpPr>
          <p:cNvPr id="11" name="h-1">
            <a:extLst xmlns:a="http://schemas.openxmlformats.org/drawingml/2006/main">
              <a:ext uri="{FF2B5EF4-FFF2-40B4-BE49-F238E27FC236}">
                <a16:creationId xmlns:a16="http://schemas.microsoft.com/office/drawing/2014/main" id="{964D4B95-CEE9-4E0B-A134-C399759E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266950"/>
            <a:ext cx="2905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6543C"/>
                </a:solidFill>
              </a:defRPr>
            </a:pPr>
            <a:r>
              <a:rPr sz="2175" b="1">
                <a:solidFill>
                  <a:srgbClr val="16543C"/>
                </a:solidFill>
              </a:rPr>
              <a:t>CONTROL</a:t>
            </a:r>
          </a:p>
        </p:txBody>
      </p:sp>
      <p:sp>
        <p:nvSpPr>
          <p:cNvPr id="12" name="b-1">
            <a:extLst xmlns:a="http://schemas.openxmlformats.org/drawingml/2006/main">
              <a:ext uri="{FF2B5EF4-FFF2-40B4-BE49-F238E27FC236}">
                <a16:creationId xmlns:a16="http://schemas.microsoft.com/office/drawing/2014/main" id="{E7A87D29-0A2A-4BF0-9517-DCEA84EB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048000"/>
            <a:ext cx="2571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I must fix this by myself.</a:t>
            </a:r>
          </a:p>
        </p:txBody>
      </p:sp>
      <p:sp>
        <p:nvSpPr>
          <p:cNvPr id="13" name="card-2">
            <a:extLst xmlns:a="http://schemas.openxmlformats.org/drawingml/2006/main">
              <a:ext uri="{FF2B5EF4-FFF2-40B4-BE49-F238E27FC236}">
                <a16:creationId xmlns:a16="http://schemas.microsoft.com/office/drawing/2014/main" id="{B95ABFA5-3916-470F-873A-751DA9B9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952625"/>
            <a:ext cx="3381375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14288">
            <a:solidFill>
              <a:srgbClr val="16543C"/>
            </a:solidFill>
            <a:prstDash val="solid"/>
          </a:ln>
        </p:spPr>
      </p:sp>
      <p:sp>
        <p:nvSpPr>
          <p:cNvPr id="14" name="h-2">
            <a:extLst xmlns:a="http://schemas.openxmlformats.org/drawingml/2006/main">
              <a:ext uri="{FF2B5EF4-FFF2-40B4-BE49-F238E27FC236}">
                <a16:creationId xmlns:a16="http://schemas.microsoft.com/office/drawing/2014/main" id="{6C5CE908-F6DE-4DFF-93DB-4F4F1260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2266950"/>
            <a:ext cx="2905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D3AD52"/>
                </a:solidFill>
              </a:defRPr>
            </a:pPr>
            <a:r>
              <a:rPr sz="2175" b="1">
                <a:solidFill>
                  <a:srgbClr val="D3AD52"/>
                </a:solidFill>
              </a:rPr>
              <a:t>FAITH</a:t>
            </a:r>
          </a:p>
        </p:txBody>
      </p:sp>
      <p:sp>
        <p:nvSpPr>
          <p:cNvPr id="15" name="b-2">
            <a:extLst xmlns:a="http://schemas.openxmlformats.org/drawingml/2006/main">
              <a:ext uri="{FF2B5EF4-FFF2-40B4-BE49-F238E27FC236}">
                <a16:creationId xmlns:a16="http://schemas.microsoft.com/office/drawing/2014/main" id="{72DD2AF7-DD04-4435-B857-41A13823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48000"/>
            <a:ext cx="2571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FFFFFF"/>
                </a:solidFill>
              </a:defRPr>
            </a:pPr>
            <a:r>
              <a:rPr sz="1725" b="0">
                <a:solidFill>
                  <a:srgbClr val="FFFFFF"/>
                </a:solidFill>
              </a:rPr>
              <a:t>The Lord is still who He is.</a:t>
            </a:r>
          </a:p>
        </p:txBody>
      </p:sp>
      <p:sp>
        <p:nvSpPr>
          <p:cNvPr id="16" name="prompt">
            <a:extLst xmlns:a="http://schemas.openxmlformats.org/drawingml/2006/main">
              <a:ext uri="{FF2B5EF4-FFF2-40B4-BE49-F238E27FC236}">
                <a16:creationId xmlns:a16="http://schemas.microsoft.com/office/drawing/2014/main" id="{CD45899D-AF6C-43F0-9AC2-1B9A3160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95875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B2F27"/>
                </a:solidFill>
              </a:defRPr>
            </a:pPr>
            <a:r>
              <a:rPr sz="1875" b="1">
                <a:solidFill>
                  <a:srgbClr val="0B2F27"/>
                </a:solidFill>
              </a:rPr>
              <a:t>Pressure reveals what has been rooted within us.</a:t>
            </a:r>
          </a:p>
        </p:txBody>
      </p:sp>
    </p:spTree>
    <p:extLst>
      <p:ext uri="{BB962C8B-B14F-4D97-AF65-F5344CB8AC3E}">
        <p14:creationId xmlns:p14="http://schemas.microsoft.com/office/powerpoint/2010/main" val="8135465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accent">
            <a:extLst xmlns:a="http://schemas.openxmlformats.org/drawingml/2006/main">
              <a:ext uri="{FF2B5EF4-FFF2-40B4-BE49-F238E27FC236}">
                <a16:creationId xmlns:a16="http://schemas.microsoft.com/office/drawing/2014/main" id="{9A15C6CF-75A5-4075-901F-E6134ABF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F2ABCDFB-726D-470C-821B-41673FAC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MOVEMENT OF PSALM 27:1–6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0F2460-7038-4EEF-B61E-57C5EE45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David orders reality correctly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BACF961-D7A1-4E80-A2A3-49A8A57DB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BEE8CC73-1356-4895-8F9C-8E71B315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978B5211-41C1-4DB6-AFD9-04DA34F7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3</a:t>
            </a:r>
          </a:p>
        </p:txBody>
      </p:sp>
      <p:sp>
        <p:nvSpPr>
          <p:cNvPr id="7" name="num-0">
            <a:extLst xmlns:a="http://schemas.openxmlformats.org/drawingml/2006/main">
              <a:ext uri="{FF2B5EF4-FFF2-40B4-BE49-F238E27FC236}">
                <a16:creationId xmlns:a16="http://schemas.microsoft.com/office/drawing/2014/main" id="{12200174-0D67-452F-9BB1-C6726425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57350"/>
            <a:ext cx="8572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v-0">
            <a:extLst xmlns:a="http://schemas.openxmlformats.org/drawingml/2006/main">
              <a:ext uri="{FF2B5EF4-FFF2-40B4-BE49-F238E27FC236}">
                <a16:creationId xmlns:a16="http://schemas.microsoft.com/office/drawing/2014/main" id="{34E2895B-5D38-46C7-8C0C-005B0651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57350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B2F27"/>
                </a:solidFill>
              </a:defRPr>
            </a:pPr>
            <a:r>
              <a:rPr sz="1800" b="1">
                <a:solidFill>
                  <a:srgbClr val="0B2F27"/>
                </a:solidFill>
              </a:rPr>
              <a:t>1</a:t>
            </a:r>
          </a:p>
        </p:txBody>
      </p:sp>
      <p:sp>
        <p:nvSpPr>
          <p:cNvPr id="9" name="m-0">
            <a:extLst xmlns:a="http://schemas.openxmlformats.org/drawingml/2006/main">
              <a:ext uri="{FF2B5EF4-FFF2-40B4-BE49-F238E27FC236}">
                <a16:creationId xmlns:a16="http://schemas.microsoft.com/office/drawing/2014/main" id="{75182ACC-2118-4CB8-A79D-333A16AF3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657350"/>
            <a:ext cx="271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DECLARATION</a:t>
            </a:r>
          </a:p>
        </p:txBody>
      </p:sp>
      <p:sp>
        <p:nvSpPr>
          <p:cNvPr id="10" name="d-0">
            <a:extLst xmlns:a="http://schemas.openxmlformats.org/drawingml/2006/main">
              <a:ext uri="{FF2B5EF4-FFF2-40B4-BE49-F238E27FC236}">
                <a16:creationId xmlns:a16="http://schemas.microsoft.com/office/drawing/2014/main" id="{6861CC20-C69D-44E3-964B-D6D912C2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657350"/>
            <a:ext cx="581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Who God is</a:t>
            </a:r>
          </a:p>
        </p:txBody>
      </p:sp>
      <p:sp>
        <p:nvSpPr>
          <p:cNvPr id="11" name="num-1">
            <a:extLst xmlns:a="http://schemas.openxmlformats.org/drawingml/2006/main">
              <a:ext uri="{FF2B5EF4-FFF2-40B4-BE49-F238E27FC236}">
                <a16:creationId xmlns:a16="http://schemas.microsoft.com/office/drawing/2014/main" id="{D709B8A6-AC01-4B64-93D1-DB01BF53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24125"/>
            <a:ext cx="8572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-1">
            <a:extLst xmlns:a="http://schemas.openxmlformats.org/drawingml/2006/main">
              <a:ext uri="{FF2B5EF4-FFF2-40B4-BE49-F238E27FC236}">
                <a16:creationId xmlns:a16="http://schemas.microsoft.com/office/drawing/2014/main" id="{66533EBE-1609-44AC-A286-3800E9C7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24125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2–3</a:t>
            </a:r>
          </a:p>
        </p:txBody>
      </p:sp>
      <p:sp>
        <p:nvSpPr>
          <p:cNvPr id="13" name="m-1">
            <a:extLst xmlns:a="http://schemas.openxmlformats.org/drawingml/2006/main">
              <a:ext uri="{FF2B5EF4-FFF2-40B4-BE49-F238E27FC236}">
                <a16:creationId xmlns:a16="http://schemas.microsoft.com/office/drawing/2014/main" id="{1F222818-EAAD-4C1D-ADCC-840416E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524125"/>
            <a:ext cx="271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CONFIDENCE</a:t>
            </a:r>
          </a:p>
        </p:txBody>
      </p:sp>
      <p:sp>
        <p:nvSpPr>
          <p:cNvPr id="14" name="d-1">
            <a:extLst xmlns:a="http://schemas.openxmlformats.org/drawingml/2006/main">
              <a:ext uri="{FF2B5EF4-FFF2-40B4-BE49-F238E27FC236}">
                <a16:creationId xmlns:a16="http://schemas.microsoft.com/office/drawing/2014/main" id="{DBA59A99-E9A3-4715-B159-59E3EFDA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524125"/>
            <a:ext cx="581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What fear cannot govern</a:t>
            </a:r>
          </a:p>
        </p:txBody>
      </p:sp>
      <p:sp>
        <p:nvSpPr>
          <p:cNvPr id="15" name="num-2">
            <a:extLst xmlns:a="http://schemas.openxmlformats.org/drawingml/2006/main">
              <a:ext uri="{FF2B5EF4-FFF2-40B4-BE49-F238E27FC236}">
                <a16:creationId xmlns:a16="http://schemas.microsoft.com/office/drawing/2014/main" id="{262F0024-7295-4797-BF80-4B4AFB4A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90900"/>
            <a:ext cx="8572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v-2">
            <a:extLst xmlns:a="http://schemas.openxmlformats.org/drawingml/2006/main">
              <a:ext uri="{FF2B5EF4-FFF2-40B4-BE49-F238E27FC236}">
                <a16:creationId xmlns:a16="http://schemas.microsoft.com/office/drawing/2014/main" id="{6813806C-88BD-4DD8-9D3B-1599F4E0C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90900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m-2">
            <a:extLst xmlns:a="http://schemas.openxmlformats.org/drawingml/2006/main">
              <a:ext uri="{FF2B5EF4-FFF2-40B4-BE49-F238E27FC236}">
                <a16:creationId xmlns:a16="http://schemas.microsoft.com/office/drawing/2014/main" id="{F20C6054-5585-408C-A296-5DC64852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390900"/>
            <a:ext cx="271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DESIRE</a:t>
            </a:r>
          </a:p>
        </p:txBody>
      </p:sp>
      <p:sp>
        <p:nvSpPr>
          <p:cNvPr id="18" name="d-2">
            <a:extLst xmlns:a="http://schemas.openxmlformats.org/drawingml/2006/main">
              <a:ext uri="{FF2B5EF4-FFF2-40B4-BE49-F238E27FC236}">
                <a16:creationId xmlns:a16="http://schemas.microsoft.com/office/drawing/2014/main" id="{4591751F-DA57-471A-BAF0-C07E7437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90900"/>
            <a:ext cx="581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The presence he pursues</a:t>
            </a:r>
          </a:p>
        </p:txBody>
      </p:sp>
      <p:sp>
        <p:nvSpPr>
          <p:cNvPr id="19" name="num-3">
            <a:extLst xmlns:a="http://schemas.openxmlformats.org/drawingml/2006/main">
              <a:ext uri="{FF2B5EF4-FFF2-40B4-BE49-F238E27FC236}">
                <a16:creationId xmlns:a16="http://schemas.microsoft.com/office/drawing/2014/main" id="{486CA0B6-2C30-403D-9889-E87E2437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57675"/>
            <a:ext cx="8572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v-3">
            <a:extLst xmlns:a="http://schemas.openxmlformats.org/drawingml/2006/main">
              <a:ext uri="{FF2B5EF4-FFF2-40B4-BE49-F238E27FC236}">
                <a16:creationId xmlns:a16="http://schemas.microsoft.com/office/drawing/2014/main" id="{3BAC0B96-35D2-44BF-B6F7-1C8A4428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57675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1" name="m-3">
            <a:extLst xmlns:a="http://schemas.openxmlformats.org/drawingml/2006/main">
              <a:ext uri="{FF2B5EF4-FFF2-40B4-BE49-F238E27FC236}">
                <a16:creationId xmlns:a16="http://schemas.microsoft.com/office/drawing/2014/main" id="{1BB69A25-39A9-4F5A-A110-AFBAC312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257675"/>
            <a:ext cx="271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SECURITY</a:t>
            </a:r>
          </a:p>
        </p:txBody>
      </p:sp>
      <p:sp>
        <p:nvSpPr>
          <p:cNvPr id="22" name="d-3">
            <a:extLst xmlns:a="http://schemas.openxmlformats.org/drawingml/2006/main">
              <a:ext uri="{FF2B5EF4-FFF2-40B4-BE49-F238E27FC236}">
                <a16:creationId xmlns:a16="http://schemas.microsoft.com/office/drawing/2014/main" id="{9B765907-682D-4BF9-8A02-D8F54BAF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257675"/>
            <a:ext cx="581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Where God holds him</a:t>
            </a:r>
          </a:p>
        </p:txBody>
      </p:sp>
      <p:sp>
        <p:nvSpPr>
          <p:cNvPr id="23" name="num-4">
            <a:extLst xmlns:a="http://schemas.openxmlformats.org/drawingml/2006/main">
              <a:ext uri="{FF2B5EF4-FFF2-40B4-BE49-F238E27FC236}">
                <a16:creationId xmlns:a16="http://schemas.microsoft.com/office/drawing/2014/main" id="{EBE272C7-C27A-4F13-8CAF-DC8816D3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24450"/>
            <a:ext cx="8572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v-4">
            <a:extLst xmlns:a="http://schemas.openxmlformats.org/drawingml/2006/main">
              <a:ext uri="{FF2B5EF4-FFF2-40B4-BE49-F238E27FC236}">
                <a16:creationId xmlns:a16="http://schemas.microsoft.com/office/drawing/2014/main" id="{216BF17F-745A-424C-8418-998DB5BA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24450"/>
            <a:ext cx="85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5" name="m-4">
            <a:extLst xmlns:a="http://schemas.openxmlformats.org/drawingml/2006/main">
              <a:ext uri="{FF2B5EF4-FFF2-40B4-BE49-F238E27FC236}">
                <a16:creationId xmlns:a16="http://schemas.microsoft.com/office/drawing/2014/main" id="{A3464BA8-3FAD-4DA8-B677-885F0ABC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24450"/>
            <a:ext cx="271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WORSHIP</a:t>
            </a:r>
          </a:p>
        </p:txBody>
      </p:sp>
      <p:sp>
        <p:nvSpPr>
          <p:cNvPr id="26" name="d-4">
            <a:extLst xmlns:a="http://schemas.openxmlformats.org/drawingml/2006/main">
              <a:ext uri="{FF2B5EF4-FFF2-40B4-BE49-F238E27FC236}">
                <a16:creationId xmlns:a16="http://schemas.microsoft.com/office/drawing/2014/main" id="{1665AF6D-B93B-4F79-8F53-85F1A9168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124450"/>
            <a:ext cx="581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3231D"/>
                </a:solidFill>
              </a:defRPr>
            </a:pPr>
            <a:r>
              <a:rPr sz="1725" b="0">
                <a:solidFill>
                  <a:srgbClr val="13231D"/>
                </a:solidFill>
              </a:rPr>
              <a:t>How victory returns to God</a:t>
            </a:r>
          </a:p>
        </p:txBody>
      </p:sp>
    </p:spTree>
    <p:extLst>
      <p:ext uri="{BB962C8B-B14F-4D97-AF65-F5344CB8AC3E}">
        <p14:creationId xmlns:p14="http://schemas.microsoft.com/office/powerpoint/2010/main" val="2443386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2F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accent">
            <a:extLst xmlns:a="http://schemas.openxmlformats.org/drawingml/2006/main">
              <a:ext uri="{FF2B5EF4-FFF2-40B4-BE49-F238E27FC236}">
                <a16:creationId xmlns:a16="http://schemas.microsoft.com/office/drawing/2014/main" id="{A53A1337-AD19-4CEF-9C29-069D1145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F02AA51A-77B0-4C00-8EEA-4046A2CB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3AD52"/>
                </a:solidFill>
              </a:defRPr>
            </a:pPr>
            <a:r>
              <a:rPr sz="1200" b="1">
                <a:solidFill>
                  <a:srgbClr val="D3AD52"/>
                </a:solidFill>
              </a:rPr>
              <a:t>PSALM 27:1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128292-1AE0-4FD5-B185-B483380C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Light. Salvation. Strength.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662D2BC-D6F3-446F-93B7-2EAE7CD3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84C5379C-175A-4529-AA5D-FD8F26D9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E7FFFE4D-2346-41F4-9010-4A2D27D1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4</a:t>
            </a:r>
          </a:p>
        </p:txBody>
      </p:sp>
      <p:sp>
        <p:nvSpPr>
          <p:cNvPr id="7" name="card-0">
            <a:extLst xmlns:a="http://schemas.openxmlformats.org/drawingml/2006/main">
              <a:ext uri="{FF2B5EF4-FFF2-40B4-BE49-F238E27FC236}">
                <a16:creationId xmlns:a16="http://schemas.microsoft.com/office/drawing/2014/main" id="{62164ACD-9878-4D3C-B220-3495928C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52625"/>
            <a:ext cx="3429000" cy="2905125"/>
          </a:xfrm>
          <a:prstGeom xmlns:a="http://schemas.openxmlformats.org/drawingml/2006/main" prst="roundRect">
            <a:avLst>
              <a:gd name="adj" fmla="val 3934"/>
            </a:avLst>
          </a:prstGeom>
          <a:solidFill xmlns:a="http://schemas.openxmlformats.org/drawingml/2006/main">
            <a:srgbClr val="173D35"/>
          </a:solidFill>
          <a:ln xmlns:a="http://schemas.openxmlformats.org/drawingml/2006/main" w="14288">
            <a:solidFill>
              <a:srgbClr val="5E7B70"/>
            </a:solidFill>
            <a:prstDash val="solid"/>
          </a:ln>
        </p:spPr>
      </p:sp>
      <p:sp>
        <p:nvSpPr>
          <p:cNvPr id="8" name="word-0">
            <a:extLst xmlns:a="http://schemas.openxmlformats.org/drawingml/2006/main">
              <a:ext uri="{FF2B5EF4-FFF2-40B4-BE49-F238E27FC236}">
                <a16:creationId xmlns:a16="http://schemas.microsoft.com/office/drawing/2014/main" id="{FC197E43-3F91-47E4-BF3C-2BB2ED5D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2669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D3AD52"/>
                </a:solidFill>
              </a:defRPr>
            </a:pPr>
            <a:r>
              <a:rPr sz="2175" b="1">
                <a:solidFill>
                  <a:srgbClr val="D3AD52"/>
                </a:solidFill>
              </a:rPr>
              <a:t>LIGHT</a:t>
            </a:r>
          </a:p>
        </p:txBody>
      </p:sp>
      <p:sp>
        <p:nvSpPr>
          <p:cNvPr id="9" name="meaning-0">
            <a:extLst xmlns:a="http://schemas.openxmlformats.org/drawingml/2006/main">
              <a:ext uri="{FF2B5EF4-FFF2-40B4-BE49-F238E27FC236}">
                <a16:creationId xmlns:a16="http://schemas.microsoft.com/office/drawing/2014/main" id="{CF0A3311-5620-41F1-B1E7-DDA99252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048000"/>
            <a:ext cx="2705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FFFFFF"/>
                </a:solidFill>
              </a:defRPr>
            </a:pPr>
            <a:r>
              <a:rPr sz="1725" b="0">
                <a:solidFill>
                  <a:srgbClr val="FFFFFF"/>
                </a:solidFill>
              </a:rPr>
              <a:t>God’s illuminating presence in darkness</a:t>
            </a:r>
          </a:p>
        </p:txBody>
      </p:sp>
      <p:sp>
        <p:nvSpPr>
          <p:cNvPr id="10" name="card-1">
            <a:extLst xmlns:a="http://schemas.openxmlformats.org/drawingml/2006/main">
              <a:ext uri="{FF2B5EF4-FFF2-40B4-BE49-F238E27FC236}">
                <a16:creationId xmlns:a16="http://schemas.microsoft.com/office/drawing/2014/main" id="{4AAFA808-B023-4A71-958F-C47509AB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952625"/>
            <a:ext cx="3429000" cy="2905125"/>
          </a:xfrm>
          <a:prstGeom xmlns:a="http://schemas.openxmlformats.org/drawingml/2006/main" prst="roundRect">
            <a:avLst>
              <a:gd name="adj" fmla="val 3934"/>
            </a:avLst>
          </a:prstGeom>
          <a:solidFill xmlns:a="http://schemas.openxmlformats.org/drawingml/2006/main">
            <a:srgbClr val="174638"/>
          </a:solidFill>
          <a:ln xmlns:a="http://schemas.openxmlformats.org/drawingml/2006/main" w="14288">
            <a:solidFill>
              <a:srgbClr val="5E7B70"/>
            </a:solidFill>
            <a:prstDash val="solid"/>
          </a:ln>
        </p:spPr>
      </p:sp>
      <p:sp>
        <p:nvSpPr>
          <p:cNvPr id="11" name="word-1">
            <a:extLst xmlns:a="http://schemas.openxmlformats.org/drawingml/2006/main">
              <a:ext uri="{FF2B5EF4-FFF2-40B4-BE49-F238E27FC236}">
                <a16:creationId xmlns:a16="http://schemas.microsoft.com/office/drawing/2014/main" id="{9E8D540C-C838-475A-9FFD-48740538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2669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D3AD52"/>
                </a:solidFill>
              </a:defRPr>
            </a:pPr>
            <a:r>
              <a:rPr sz="2175" b="1">
                <a:solidFill>
                  <a:srgbClr val="D3AD52"/>
                </a:solidFill>
              </a:rPr>
              <a:t>SALVATION</a:t>
            </a:r>
          </a:p>
        </p:txBody>
      </p:sp>
      <p:sp>
        <p:nvSpPr>
          <p:cNvPr id="12" name="meaning-1">
            <a:extLst xmlns:a="http://schemas.openxmlformats.org/drawingml/2006/main">
              <a:ext uri="{FF2B5EF4-FFF2-40B4-BE49-F238E27FC236}">
                <a16:creationId xmlns:a16="http://schemas.microsoft.com/office/drawing/2014/main" id="{211B6CA7-56F3-405D-B613-DC9429B5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048000"/>
            <a:ext cx="2705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FFFFFF"/>
                </a:solidFill>
              </a:defRPr>
            </a:pPr>
            <a:r>
              <a:rPr sz="1725" b="0">
                <a:solidFill>
                  <a:srgbClr val="FFFFFF"/>
                </a:solidFill>
              </a:rPr>
              <a:t>God’s rescue means darkness is not final</a:t>
            </a:r>
          </a:p>
        </p:txBody>
      </p:sp>
      <p:sp>
        <p:nvSpPr>
          <p:cNvPr id="13" name="card-2">
            <a:extLst xmlns:a="http://schemas.openxmlformats.org/drawingml/2006/main">
              <a:ext uri="{FF2B5EF4-FFF2-40B4-BE49-F238E27FC236}">
                <a16:creationId xmlns:a16="http://schemas.microsoft.com/office/drawing/2014/main" id="{48F7E3FA-65FC-40A8-8995-9B24BC39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952625"/>
            <a:ext cx="3429000" cy="2905125"/>
          </a:xfrm>
          <a:prstGeom xmlns:a="http://schemas.openxmlformats.org/drawingml/2006/main" prst="roundRect">
            <a:avLst>
              <a:gd name="adj" fmla="val 3934"/>
            </a:avLst>
          </a:prstGeom>
          <a:solidFill xmlns:a="http://schemas.openxmlformats.org/drawingml/2006/main">
            <a:srgbClr val="174638"/>
          </a:solidFill>
          <a:ln xmlns:a="http://schemas.openxmlformats.org/drawingml/2006/main" w="14288">
            <a:solidFill>
              <a:srgbClr val="5E7B70"/>
            </a:solidFill>
            <a:prstDash val="solid"/>
          </a:ln>
        </p:spPr>
      </p:sp>
      <p:sp>
        <p:nvSpPr>
          <p:cNvPr id="14" name="word-2">
            <a:extLst xmlns:a="http://schemas.openxmlformats.org/drawingml/2006/main">
              <a:ext uri="{FF2B5EF4-FFF2-40B4-BE49-F238E27FC236}">
                <a16:creationId xmlns:a16="http://schemas.microsoft.com/office/drawing/2014/main" id="{55E305BF-9703-4B45-9499-EC50F3CA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2669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D3AD52"/>
                </a:solidFill>
              </a:defRPr>
            </a:pPr>
            <a:r>
              <a:rPr sz="2175" b="1">
                <a:solidFill>
                  <a:srgbClr val="D3AD52"/>
                </a:solidFill>
              </a:rPr>
              <a:t>STRENGTH</a:t>
            </a:r>
          </a:p>
        </p:txBody>
      </p:sp>
      <p:sp>
        <p:nvSpPr>
          <p:cNvPr id="15" name="meaning-2">
            <a:extLst xmlns:a="http://schemas.openxmlformats.org/drawingml/2006/main">
              <a:ext uri="{FF2B5EF4-FFF2-40B4-BE49-F238E27FC236}">
                <a16:creationId xmlns:a16="http://schemas.microsoft.com/office/drawing/2014/main" id="{CAAD5533-D61F-410F-810E-6A26A995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48000"/>
            <a:ext cx="2705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FFFFFF"/>
                </a:solidFill>
              </a:defRPr>
            </a:pPr>
            <a:r>
              <a:rPr sz="1725" b="0">
                <a:solidFill>
                  <a:srgbClr val="FFFFFF"/>
                </a:solidFill>
              </a:rPr>
              <a:t>God is defense, refuge, and stronghold</a:t>
            </a:r>
          </a:p>
        </p:txBody>
      </p:sp>
      <p:sp>
        <p:nvSpPr>
          <p:cNvPr id="16" name="line">
            <a:extLst xmlns:a="http://schemas.openxmlformats.org/drawingml/2006/main">
              <a:ext uri="{FF2B5EF4-FFF2-40B4-BE49-F238E27FC236}">
                <a16:creationId xmlns:a16="http://schemas.microsoft.com/office/drawing/2014/main" id="{B8D60CEF-9B7E-42BA-A676-FF5750F2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768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Declare who God is to you before the threat introduces itself.</a:t>
            </a:r>
          </a:p>
        </p:txBody>
      </p:sp>
    </p:spTree>
    <p:extLst>
      <p:ext uri="{BB962C8B-B14F-4D97-AF65-F5344CB8AC3E}">
        <p14:creationId xmlns:p14="http://schemas.microsoft.com/office/powerpoint/2010/main" val="16466318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accent">
            <a:extLst xmlns:a="http://schemas.openxmlformats.org/drawingml/2006/main">
              <a:ext uri="{FF2B5EF4-FFF2-40B4-BE49-F238E27FC236}">
                <a16:creationId xmlns:a16="http://schemas.microsoft.com/office/drawing/2014/main" id="{62007C30-E6D7-4025-A411-59936938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83C5BF5-BF5F-4D51-88AF-E64F032A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BIG IDEA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11A31F-6BF0-440B-9CCD-BC137122C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Establish God before you describe the threat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2E8A4F3-EEEC-4319-801E-48CC5793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88526AB8-6FDA-4135-B2EF-5522E5DF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80584FCD-D7A1-48BC-B735-B45F18AA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5</a:t>
            </a:r>
          </a:p>
        </p:txBody>
      </p:sp>
      <p:sp>
        <p:nvSpPr>
          <p:cNvPr id="7" name="big">
            <a:extLst xmlns:a="http://schemas.openxmlformats.org/drawingml/2006/main">
              <a:ext uri="{FF2B5EF4-FFF2-40B4-BE49-F238E27FC236}">
                <a16:creationId xmlns:a16="http://schemas.microsoft.com/office/drawing/2014/main" id="{83D218DF-001B-4FEB-987D-ED478BCA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952625"/>
            <a:ext cx="9906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0B2F27"/>
                </a:solidFill>
              </a:defRPr>
            </a:pPr>
            <a:r>
              <a:rPr sz="3000" b="1">
                <a:solidFill>
                  <a:srgbClr val="0B2F27"/>
                </a:solidFill>
              </a:rPr>
              <a:t>Rooted leaders establish who God is</a:t>
            </a:r>
          </a:p>
          <a:p xmlns:a="http://schemas.openxmlformats.org/drawingml/2006/main">
            <a:pPr algn="ctr">
              <a:defRPr sz="3000" b="1">
                <a:solidFill>
                  <a:srgbClr val="0B2F27"/>
                </a:solidFill>
              </a:defRPr>
            </a:pPr>
            <a:r>
              <a:rPr sz="3000" b="1">
                <a:solidFill>
                  <a:srgbClr val="0B2F27"/>
                </a:solidFill>
              </a:rPr>
              <a:t>before they describe what threatens them.</a:t>
            </a:r>
          </a:p>
        </p:txBody>
      </p:sp>
      <p:sp>
        <p:nvSpPr>
          <p:cNvPr id="8" name="rule">
            <a:extLst xmlns:a="http://schemas.openxmlformats.org/drawingml/2006/main">
              <a:ext uri="{FF2B5EF4-FFF2-40B4-BE49-F238E27FC236}">
                <a16:creationId xmlns:a16="http://schemas.microsoft.com/office/drawing/2014/main" id="{4E4CD042-3FFD-49BB-99F2-018E00AF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43300"/>
            <a:ext cx="2857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ub">
            <a:extLst xmlns:a="http://schemas.openxmlformats.org/drawingml/2006/main">
              <a:ext uri="{FF2B5EF4-FFF2-40B4-BE49-F238E27FC236}">
                <a16:creationId xmlns:a16="http://schemas.microsoft.com/office/drawing/2014/main" id="{95C42F74-004B-47A4-82CB-EFD9A510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52875"/>
            <a:ext cx="8763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16543C"/>
                </a:solidFill>
              </a:defRPr>
            </a:pPr>
            <a:r>
              <a:rPr sz="2100" b="0">
                <a:solidFill>
                  <a:srgbClr val="16543C"/>
                </a:solidFill>
              </a:rPr>
              <a:t>Trouble becomes testimony when God’s character, presence,</a:t>
            </a:r>
          </a:p>
          <a:p xmlns:a="http://schemas.openxmlformats.org/drawingml/2006/main">
            <a:pPr algn="ctr">
              <a:defRPr sz="2100" b="0">
                <a:solidFill>
                  <a:srgbClr val="16543C"/>
                </a:solidFill>
              </a:defRPr>
            </a:pPr>
            <a:r>
              <a:rPr sz="2100" b="0">
                <a:solidFill>
                  <a:srgbClr val="16543C"/>
                </a:solidFill>
              </a:rPr>
              <a:t>security, and glory govern the response.</a:t>
            </a:r>
          </a:p>
        </p:txBody>
      </p:sp>
      <p:sp>
        <p:nvSpPr>
          <p:cNvPr id="10" name="tag">
            <a:extLst xmlns:a="http://schemas.openxmlformats.org/drawingml/2006/main">
              <a:ext uri="{FF2B5EF4-FFF2-40B4-BE49-F238E27FC236}">
                <a16:creationId xmlns:a16="http://schemas.microsoft.com/office/drawing/2014/main" id="{F7F81D24-175F-4542-9220-58B596B3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3816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52635B"/>
                </a:solidFill>
              </a:defRPr>
            </a:pPr>
            <a:r>
              <a:rPr sz="1500" b="1">
                <a:solidFill>
                  <a:srgbClr val="52635B"/>
                </a:solidFill>
              </a:rPr>
              <a:t>GOD FIRST  •  THREAT SECOND</a:t>
            </a:r>
          </a:p>
        </p:txBody>
      </p:sp>
    </p:spTree>
    <p:extLst>
      <p:ext uri="{BB962C8B-B14F-4D97-AF65-F5344CB8AC3E}">
        <p14:creationId xmlns:p14="http://schemas.microsoft.com/office/powerpoint/2010/main" val="20695250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ccent">
            <a:extLst xmlns:a="http://schemas.openxmlformats.org/drawingml/2006/main">
              <a:ext uri="{FF2B5EF4-FFF2-40B4-BE49-F238E27FC236}">
                <a16:creationId xmlns:a16="http://schemas.microsoft.com/office/drawing/2014/main" id="{C0C2D65A-48BD-4FEA-A6D2-2B6B470B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D81BFC6-8612-436F-8E12-E90EDDD58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MOVEMENT ONE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BC2A57-B594-4615-8829-86E95D16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God’s character is greater than the enemy’s conduct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375F395-4630-4944-B16D-91F51988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C5298E02-2BD6-4E94-9C3F-CAFD8BFB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4E013C88-459B-43F8-8340-26079073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6</a:t>
            </a:r>
          </a:p>
        </p:txBody>
      </p:sp>
      <p:sp>
        <p:nvSpPr>
          <p:cNvPr id="7" name="lead">
            <a:extLst xmlns:a="http://schemas.openxmlformats.org/drawingml/2006/main">
              <a:ext uri="{FF2B5EF4-FFF2-40B4-BE49-F238E27FC236}">
                <a16:creationId xmlns:a16="http://schemas.microsoft.com/office/drawing/2014/main" id="{6E07209D-2CE4-47DB-9838-0CF59445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52625"/>
            <a:ext cx="609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B2F27"/>
                </a:solidFill>
              </a:defRPr>
            </a:pPr>
            <a:r>
              <a:rPr sz="3150" b="1">
                <a:solidFill>
                  <a:srgbClr val="0B2F27"/>
                </a:solidFill>
              </a:rPr>
              <a:t>The enemy may act.</a:t>
            </a:r>
          </a:p>
          <a:p xmlns:a="http://schemas.openxmlformats.org/drawingml/2006/main">
            <a:pPr algn="l">
              <a:defRPr sz="3150" b="1">
                <a:solidFill>
                  <a:srgbClr val="0B2F27"/>
                </a:solidFill>
              </a:defRPr>
            </a:pPr>
            <a:r>
              <a:rPr sz="3150" b="1">
                <a:solidFill>
                  <a:srgbClr val="0B2F27"/>
                </a:solidFill>
              </a:rPr>
              <a:t>The enemy does not define God.</a:t>
            </a:r>
          </a:p>
        </p:txBody>
      </p:sp>
      <p:sp>
        <p:nvSpPr>
          <p:cNvPr id="8" name="panel">
            <a:extLst xmlns:a="http://schemas.openxmlformats.org/drawingml/2006/main">
              <a:ext uri="{FF2B5EF4-FFF2-40B4-BE49-F238E27FC236}">
                <a16:creationId xmlns:a16="http://schemas.microsoft.com/office/drawing/2014/main" id="{29B5549C-8009-4DED-AE7D-B8814C9C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828800"/>
            <a:ext cx="3286125" cy="3190875"/>
          </a:xfrm>
          <a:prstGeom xmlns:a="http://schemas.openxmlformats.org/drawingml/2006/main" prst="roundRect">
            <a:avLst>
              <a:gd name="adj" fmla="val 3582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h">
            <a:extLst xmlns:a="http://schemas.openxmlformats.org/drawingml/2006/main">
              <a:ext uri="{FF2B5EF4-FFF2-40B4-BE49-F238E27FC236}">
                <a16:creationId xmlns:a16="http://schemas.microsoft.com/office/drawing/2014/main" id="{A394EF51-CDA2-45D5-B870-1091B5E0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190750"/>
            <a:ext cx="2714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D3AD52"/>
                </a:solidFill>
              </a:defRPr>
            </a:pPr>
            <a:r>
              <a:rPr sz="1500" b="1">
                <a:solidFill>
                  <a:srgbClr val="D3AD52"/>
                </a:solidFill>
              </a:rPr>
              <a:t>LEADERS DECLARE</a:t>
            </a:r>
          </a:p>
        </p:txBody>
      </p:sp>
      <p:sp>
        <p:nvSpPr>
          <p:cNvPr id="10" name="pb">
            <a:extLst xmlns:a="http://schemas.openxmlformats.org/drawingml/2006/main">
              <a:ext uri="{FF2B5EF4-FFF2-40B4-BE49-F238E27FC236}">
                <a16:creationId xmlns:a16="http://schemas.microsoft.com/office/drawing/2014/main" id="{7C34BE21-AA7B-4171-8566-ACC595D5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781300"/>
            <a:ext cx="2428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God is light.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God saves.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God is defense.</a:t>
            </a:r>
          </a:p>
        </p:txBody>
      </p:sp>
      <p:sp>
        <p:nvSpPr>
          <p:cNvPr id="11" name="bottom">
            <a:extLst xmlns:a="http://schemas.openxmlformats.org/drawingml/2006/main">
              <a:ext uri="{FF2B5EF4-FFF2-40B4-BE49-F238E27FC236}">
                <a16:creationId xmlns:a16="http://schemas.microsoft.com/office/drawing/2014/main" id="{CEEC616A-F189-4BA0-BD96-8F55AEB5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334000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6543C"/>
                </a:solidFill>
              </a:defRPr>
            </a:pPr>
            <a:r>
              <a:rPr sz="1875" b="1">
                <a:solidFill>
                  <a:srgbClr val="16543C"/>
                </a:solidFill>
              </a:rPr>
              <a:t>The threat is real—but it is never sovereign.</a:t>
            </a:r>
          </a:p>
        </p:txBody>
      </p:sp>
    </p:spTree>
    <p:extLst>
      <p:ext uri="{BB962C8B-B14F-4D97-AF65-F5344CB8AC3E}">
        <p14:creationId xmlns:p14="http://schemas.microsoft.com/office/powerpoint/2010/main" val="17529410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accent">
            <a:extLst xmlns:a="http://schemas.openxmlformats.org/drawingml/2006/main">
              <a:ext uri="{FF2B5EF4-FFF2-40B4-BE49-F238E27FC236}">
                <a16:creationId xmlns:a16="http://schemas.microsoft.com/office/drawing/2014/main" id="{A03D78D8-8F98-4C1D-8842-5B3A906B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494E6514-51EE-4B27-A8A9-723CBE80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FAITH UNDER PRESSURE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2B339A-FC85-440B-A543-9ADBEE97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Threat says / Truth says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4FA411F-003A-40F8-8A56-AF5EB560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4A561535-2C33-4728-8F9F-3140563D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A84FA33-D77E-428C-ACB8-593F4F14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7</a:t>
            </a:r>
          </a:p>
        </p:txBody>
      </p:sp>
      <p:sp>
        <p:nvSpPr>
          <p:cNvPr id="7" name="left">
            <a:extLst xmlns:a="http://schemas.openxmlformats.org/drawingml/2006/main">
              <a:ext uri="{FF2B5EF4-FFF2-40B4-BE49-F238E27FC236}">
                <a16:creationId xmlns:a16="http://schemas.microsoft.com/office/drawing/2014/main" id="{076704A4-CBD6-4268-B257-980B8B6B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90700"/>
            <a:ext cx="4857750" cy="3571875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6E2"/>
          </a:solidFill>
          <a:ln xmlns:a="http://schemas.openxmlformats.org/drawingml/2006/main" w="14288">
            <a:solidFill>
              <a:srgbClr val="D8C6BF"/>
            </a:solidFill>
            <a:prstDash val="solid"/>
          </a:ln>
        </p:spPr>
      </p:sp>
      <p:sp>
        <p:nvSpPr>
          <p:cNvPr id="8" name="right">
            <a:extLst xmlns:a="http://schemas.openxmlformats.org/drawingml/2006/main">
              <a:ext uri="{FF2B5EF4-FFF2-40B4-BE49-F238E27FC236}">
                <a16:creationId xmlns:a16="http://schemas.microsoft.com/office/drawing/2014/main" id="{1EE38779-6045-455A-8DEA-74B1BE6F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790700"/>
            <a:ext cx="4857750" cy="3571875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DD0C5"/>
            </a:solidFill>
            <a:prstDash val="solid"/>
          </a:ln>
        </p:spPr>
      </p:sp>
      <p:sp>
        <p:nvSpPr>
          <p:cNvPr id="9" name="lh">
            <a:extLst xmlns:a="http://schemas.openxmlformats.org/drawingml/2006/main">
              <a:ext uri="{FF2B5EF4-FFF2-40B4-BE49-F238E27FC236}">
                <a16:creationId xmlns:a16="http://schemas.microsoft.com/office/drawing/2014/main" id="{8396C282-5B09-4775-8180-853F9039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9550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87483F"/>
                </a:solidFill>
              </a:defRPr>
            </a:pPr>
            <a:r>
              <a:rPr sz="2025" b="1">
                <a:solidFill>
                  <a:srgbClr val="87483F"/>
                </a:solidFill>
              </a:rPr>
              <a:t>THE THREAT SAYS</a:t>
            </a:r>
          </a:p>
        </p:txBody>
      </p:sp>
      <p:sp>
        <p:nvSpPr>
          <p:cNvPr id="10" name="bullets">
            <a:extLst xmlns:a="http://schemas.openxmlformats.org/drawingml/2006/main">
              <a:ext uri="{FF2B5EF4-FFF2-40B4-BE49-F238E27FC236}">
                <a16:creationId xmlns:a16="http://schemas.microsoft.com/office/drawing/2014/main" id="{91B91960-330A-4F67-8DA0-5AEEEA66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857500"/>
            <a:ext cx="39528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523E39"/>
                </a:solidFill>
              </a:defRPr>
            </a:pPr>
            <a:r>
              <a:rPr sz="1800">
                <a:solidFill>
                  <a:srgbClr val="523E39"/>
                </a:solidFill>
              </a:rPr>
              <a:t>•  You are alone</a:t>
            </a:r>
          </a:p>
          <a:p xmlns:a="http://schemas.openxmlformats.org/drawingml/2006/main">
            <a:pPr algn="l">
              <a:defRPr sz="1800">
                <a:solidFill>
                  <a:srgbClr val="523E39"/>
                </a:solidFill>
              </a:defRPr>
            </a:pPr>
            <a:r>
              <a:rPr sz="1800">
                <a:solidFill>
                  <a:srgbClr val="523E39"/>
                </a:solidFill>
              </a:rPr>
              <a:t>•  Darkness will win</a:t>
            </a:r>
          </a:p>
          <a:p xmlns:a="http://schemas.openxmlformats.org/drawingml/2006/main">
            <a:pPr algn="l">
              <a:defRPr sz="1800">
                <a:solidFill>
                  <a:srgbClr val="523E39"/>
                </a:solidFill>
              </a:defRPr>
            </a:pPr>
            <a:r>
              <a:rPr sz="1800">
                <a:solidFill>
                  <a:srgbClr val="523E39"/>
                </a:solidFill>
              </a:rPr>
              <a:t>•  Protect yourself at any cost</a:t>
            </a:r>
          </a:p>
        </p:txBody>
      </p:sp>
      <p:sp>
        <p:nvSpPr>
          <p:cNvPr id="11" name="rh">
            <a:extLst xmlns:a="http://schemas.openxmlformats.org/drawingml/2006/main">
              <a:ext uri="{FF2B5EF4-FFF2-40B4-BE49-F238E27FC236}">
                <a16:creationId xmlns:a16="http://schemas.microsoft.com/office/drawing/2014/main" id="{0FB44F00-7D77-4AB4-8199-05A479F8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095500"/>
            <a:ext cx="422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6543C"/>
                </a:solidFill>
              </a:defRPr>
            </a:pPr>
            <a:r>
              <a:rPr sz="2025" b="1">
                <a:solidFill>
                  <a:srgbClr val="16543C"/>
                </a:solidFill>
              </a:rPr>
              <a:t>GOD’S TRUTH SAYS</a:t>
            </a:r>
          </a:p>
        </p:txBody>
      </p:sp>
      <p:sp>
        <p:nvSpPr>
          <p:cNvPr id="12" name="bullets">
            <a:extLst xmlns:a="http://schemas.openxmlformats.org/drawingml/2006/main">
              <a:ext uri="{FF2B5EF4-FFF2-40B4-BE49-F238E27FC236}">
                <a16:creationId xmlns:a16="http://schemas.microsoft.com/office/drawing/2014/main" id="{C893C8B5-D9FC-4A6C-B81A-9D5353132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857500"/>
            <a:ext cx="39528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0B2F27"/>
                </a:solidFill>
              </a:defRPr>
            </a:pPr>
            <a:r>
              <a:rPr sz="1800">
                <a:solidFill>
                  <a:srgbClr val="0B2F27"/>
                </a:solidFill>
              </a:rPr>
              <a:t>•  The Lord is present</a:t>
            </a:r>
          </a:p>
          <a:p xmlns:a="http://schemas.openxmlformats.org/drawingml/2006/main">
            <a:pPr algn="l">
              <a:defRPr sz="1800">
                <a:solidFill>
                  <a:srgbClr val="0B2F27"/>
                </a:solidFill>
              </a:defRPr>
            </a:pPr>
            <a:r>
              <a:rPr sz="1800">
                <a:solidFill>
                  <a:srgbClr val="0B2F27"/>
                </a:solidFill>
              </a:rPr>
              <a:t>•  Salvation belongs to God</a:t>
            </a:r>
          </a:p>
          <a:p xmlns:a="http://schemas.openxmlformats.org/drawingml/2006/main">
            <a:pPr algn="l">
              <a:defRPr sz="1800">
                <a:solidFill>
                  <a:srgbClr val="0B2F27"/>
                </a:solidFill>
              </a:defRPr>
            </a:pPr>
            <a:r>
              <a:rPr sz="1800">
                <a:solidFill>
                  <a:srgbClr val="0B2F27"/>
                </a:solidFill>
              </a:rPr>
              <a:t>•  God is your stronghold</a:t>
            </a:r>
          </a:p>
        </p:txBody>
      </p:sp>
    </p:spTree>
    <p:extLst>
      <p:ext uri="{BB962C8B-B14F-4D97-AF65-F5344CB8AC3E}">
        <p14:creationId xmlns:p14="http://schemas.microsoft.com/office/powerpoint/2010/main" val="5480221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2F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ccent">
            <a:extLst xmlns:a="http://schemas.openxmlformats.org/drawingml/2006/main">
              <a:ext uri="{FF2B5EF4-FFF2-40B4-BE49-F238E27FC236}">
                <a16:creationId xmlns:a16="http://schemas.microsoft.com/office/drawing/2014/main" id="{DCA4AF72-40DD-4EF4-930F-3E4412D7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7280EDC-F926-400B-B25B-BC614CB5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3AD52"/>
                </a:solidFill>
              </a:defRPr>
            </a:pPr>
            <a:r>
              <a:rPr sz="1200" b="1">
                <a:solidFill>
                  <a:srgbClr val="D3AD52"/>
                </a:solidFill>
              </a:rPr>
              <a:t>MOVEMENT TWO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A5C716-34F0-4C98-AD79-EB8320FB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The pursuit of God’s presence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AB4EBE7-96B0-430A-BF5F-C837D13E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A9BEC08F-758E-4530-ABDE-06BFC5ED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3283022F-132A-4B4F-ADC9-72D50084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8</a:t>
            </a:r>
          </a:p>
        </p:txBody>
      </p:sp>
      <p:sp>
        <p:nvSpPr>
          <p:cNvPr id="7" name="one">
            <a:extLst xmlns:a="http://schemas.openxmlformats.org/drawingml/2006/main">
              <a:ext uri="{FF2B5EF4-FFF2-40B4-BE49-F238E27FC236}">
                <a16:creationId xmlns:a16="http://schemas.microsoft.com/office/drawing/2014/main" id="{2A2C4752-AEA3-4CF9-B17C-574B3EDC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57375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D3AD52"/>
                </a:solidFill>
              </a:defRPr>
            </a:pPr>
            <a:r>
              <a:rPr sz="4350" b="1">
                <a:solidFill>
                  <a:srgbClr val="D3AD52"/>
                </a:solidFill>
              </a:rPr>
              <a:t>ONE THING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4456B62C-CA4F-4EA8-8817-0DB5AEBF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81300"/>
            <a:ext cx="590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David’s first desire is not escape.</a:t>
            </a:r>
          </a:p>
          <a:p xmlns:a="http://schemas.openxmlformats.org/drawingml/2006/main"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It is nearness.</a:t>
            </a:r>
          </a:p>
        </p:txBody>
      </p:sp>
      <p:sp>
        <p:nvSpPr>
          <p:cNvPr id="9" name="small">
            <a:extLst xmlns:a="http://schemas.openxmlformats.org/drawingml/2006/main">
              <a:ext uri="{FF2B5EF4-FFF2-40B4-BE49-F238E27FC236}">
                <a16:creationId xmlns:a16="http://schemas.microsoft.com/office/drawing/2014/main" id="{9BDB6B5D-E1C4-4322-8C1A-2F81BDEE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5619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DCE9E3"/>
                </a:solidFill>
              </a:defRPr>
            </a:pPr>
            <a:r>
              <a:rPr sz="1875" b="0">
                <a:solidFill>
                  <a:srgbClr val="DCE9E3"/>
                </a:solidFill>
              </a:rPr>
              <a:t>Presence before platform.</a:t>
            </a:r>
          </a:p>
          <a:p xmlns:a="http://schemas.openxmlformats.org/drawingml/2006/main">
            <a:pPr algn="l">
              <a:defRPr sz="1875" b="0">
                <a:solidFill>
                  <a:srgbClr val="DCE9E3"/>
                </a:solidFill>
              </a:defRPr>
            </a:pPr>
            <a:r>
              <a:rPr sz="1875" b="0">
                <a:solidFill>
                  <a:srgbClr val="DCE9E3"/>
                </a:solidFill>
              </a:rPr>
              <a:t>Communion before strategy.</a:t>
            </a:r>
          </a:p>
          <a:p xmlns:a="http://schemas.openxmlformats.org/drawingml/2006/main">
            <a:pPr algn="l">
              <a:defRPr sz="1875" b="0">
                <a:solidFill>
                  <a:srgbClr val="DCE9E3"/>
                </a:solidFill>
              </a:defRPr>
            </a:pPr>
            <a:r>
              <a:rPr sz="1875" b="0">
                <a:solidFill>
                  <a:srgbClr val="DCE9E3"/>
                </a:solidFill>
              </a:rPr>
              <a:t>God Himself before relief.</a:t>
            </a:r>
          </a:p>
        </p:txBody>
      </p:sp>
      <p:sp>
        <p:nvSpPr>
          <p:cNvPr id="10" name="right">
            <a:extLst xmlns:a="http://schemas.openxmlformats.org/drawingml/2006/main">
              <a:ext uri="{FF2B5EF4-FFF2-40B4-BE49-F238E27FC236}">
                <a16:creationId xmlns:a16="http://schemas.microsoft.com/office/drawing/2014/main" id="{ACC7DF92-DA76-4E2F-9D49-4B6C5495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857375"/>
            <a:ext cx="3238500" cy="333375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174B3C"/>
          </a:solidFill>
          <a:ln xmlns:a="http://schemas.openxmlformats.org/drawingml/2006/main" w="14288">
            <a:solidFill>
              <a:srgbClr val="67887B"/>
            </a:solidFill>
            <a:prstDash val="solid"/>
          </a:ln>
        </p:spPr>
      </p:sp>
      <p:sp>
        <p:nvSpPr>
          <p:cNvPr id="11" name="verbs">
            <a:extLst xmlns:a="http://schemas.openxmlformats.org/drawingml/2006/main">
              <a:ext uri="{FF2B5EF4-FFF2-40B4-BE49-F238E27FC236}">
                <a16:creationId xmlns:a16="http://schemas.microsoft.com/office/drawing/2014/main" id="{D45E4A9C-E7D1-4DBF-AB0E-26DDFC1A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05050"/>
            <a:ext cx="22860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DWELL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BEHOLD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SEEK</a:t>
            </a:r>
          </a:p>
        </p:txBody>
      </p:sp>
    </p:spTree>
    <p:extLst>
      <p:ext uri="{BB962C8B-B14F-4D97-AF65-F5344CB8AC3E}">
        <p14:creationId xmlns:p14="http://schemas.microsoft.com/office/powerpoint/2010/main" val="2083979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accent">
            <a:extLst xmlns:a="http://schemas.openxmlformats.org/drawingml/2006/main">
              <a:ext uri="{FF2B5EF4-FFF2-40B4-BE49-F238E27FC236}">
                <a16:creationId xmlns:a16="http://schemas.microsoft.com/office/drawing/2014/main" id="{6A8646F0-F325-4A6A-ADBD-B554FAB5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90D2139-CEED-4B0F-B6E9-122E2C9C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PRESENCE PRACTICE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593662-7308-474F-8F80-358234E7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What will you pursue this week?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6C88585-618F-48A3-A3EC-D68176DB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AED3AFDE-4310-4F26-99C5-07A3525A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E2FC15B-48A9-4692-AF7B-29B068D8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9</a:t>
            </a:r>
          </a:p>
        </p:txBody>
      </p:sp>
      <p:sp>
        <p:nvSpPr>
          <p:cNvPr id="7" name="c-0">
            <a:extLst xmlns:a="http://schemas.openxmlformats.org/drawingml/2006/main">
              <a:ext uri="{FF2B5EF4-FFF2-40B4-BE49-F238E27FC236}">
                <a16:creationId xmlns:a16="http://schemas.microsoft.com/office/drawing/2014/main" id="{C9746900-668D-4C04-B0FF-ACF04451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143125"/>
            <a:ext cx="247650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14288">
            <a:solidFill>
              <a:srgbClr val="16543C"/>
            </a:solidFill>
            <a:prstDash val="solid"/>
          </a:ln>
        </p:spPr>
      </p:sp>
      <p:sp>
        <p:nvSpPr>
          <p:cNvPr id="8" name="ch-0">
            <a:extLst xmlns:a="http://schemas.openxmlformats.org/drawingml/2006/main">
              <a:ext uri="{FF2B5EF4-FFF2-40B4-BE49-F238E27FC236}">
                <a16:creationId xmlns:a16="http://schemas.microsoft.com/office/drawing/2014/main" id="{A79F1BA5-716A-446B-ACBB-3B4A80B0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574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3AD52"/>
                </a:solidFill>
              </a:defRPr>
            </a:pPr>
            <a:r>
              <a:rPr sz="1725" b="1">
                <a:solidFill>
                  <a:srgbClr val="D3AD52"/>
                </a:solidFill>
              </a:rPr>
              <a:t>RELEASE</a:t>
            </a:r>
          </a:p>
        </p:txBody>
      </p:sp>
      <p:sp>
        <p:nvSpPr>
          <p:cNvPr id="9" name="cb-0">
            <a:extLst xmlns:a="http://schemas.openxmlformats.org/drawingml/2006/main">
              <a:ext uri="{FF2B5EF4-FFF2-40B4-BE49-F238E27FC236}">
                <a16:creationId xmlns:a16="http://schemas.microsoft.com/office/drawing/2014/main" id="{C398E46F-198C-4454-99C6-1AA0CA6C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86125"/>
            <a:ext cx="180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One distraction</a:t>
            </a:r>
          </a:p>
        </p:txBody>
      </p:sp>
      <p:sp>
        <p:nvSpPr>
          <p:cNvPr id="10" name="c-1">
            <a:extLst xmlns:a="http://schemas.openxmlformats.org/drawingml/2006/main">
              <a:ext uri="{FF2B5EF4-FFF2-40B4-BE49-F238E27FC236}">
                <a16:creationId xmlns:a16="http://schemas.microsoft.com/office/drawing/2014/main" id="{3DB56DA5-408E-4048-88C0-BA1F15FD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143125"/>
            <a:ext cx="247650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ACEC3"/>
            </a:solidFill>
            <a:prstDash val="solid"/>
          </a:ln>
        </p:spPr>
      </p:sp>
      <p:sp>
        <p:nvSpPr>
          <p:cNvPr id="11" name="ch-1">
            <a:extLst xmlns:a="http://schemas.openxmlformats.org/drawingml/2006/main">
              <a:ext uri="{FF2B5EF4-FFF2-40B4-BE49-F238E27FC236}">
                <a16:creationId xmlns:a16="http://schemas.microsoft.com/office/drawing/2014/main" id="{CCF9DE5D-7511-4EE3-AF94-773381AA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4574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RECEIVE</a:t>
            </a:r>
          </a:p>
        </p:txBody>
      </p:sp>
      <p:sp>
        <p:nvSpPr>
          <p:cNvPr id="12" name="cb-1">
            <a:extLst xmlns:a="http://schemas.openxmlformats.org/drawingml/2006/main">
              <a:ext uri="{FF2B5EF4-FFF2-40B4-BE49-F238E27FC236}">
                <a16:creationId xmlns:a16="http://schemas.microsoft.com/office/drawing/2014/main" id="{CDCF2CAE-A998-4F17-ADC0-457A9DF5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286125"/>
            <a:ext cx="180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3231D"/>
                </a:solidFill>
              </a:defRPr>
            </a:pPr>
            <a:r>
              <a:rPr sz="1650" b="0">
                <a:solidFill>
                  <a:srgbClr val="13231D"/>
                </a:solidFill>
              </a:rPr>
              <a:t>One truth</a:t>
            </a:r>
          </a:p>
        </p:txBody>
      </p:sp>
      <p:sp>
        <p:nvSpPr>
          <p:cNvPr id="13" name="c-2">
            <a:extLst xmlns:a="http://schemas.openxmlformats.org/drawingml/2006/main">
              <a:ext uri="{FF2B5EF4-FFF2-40B4-BE49-F238E27FC236}">
                <a16:creationId xmlns:a16="http://schemas.microsoft.com/office/drawing/2014/main" id="{0BE5180F-F2A0-4479-812F-3A65E712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143125"/>
            <a:ext cx="247650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14288">
            <a:solidFill>
              <a:srgbClr val="16543C"/>
            </a:solidFill>
            <a:prstDash val="solid"/>
          </a:ln>
        </p:spPr>
      </p:sp>
      <p:sp>
        <p:nvSpPr>
          <p:cNvPr id="14" name="ch-2">
            <a:extLst xmlns:a="http://schemas.openxmlformats.org/drawingml/2006/main">
              <a:ext uri="{FF2B5EF4-FFF2-40B4-BE49-F238E27FC236}">
                <a16:creationId xmlns:a16="http://schemas.microsoft.com/office/drawing/2014/main" id="{8BBF4F71-6852-4EE0-8551-EB848DE4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4574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3AD52"/>
                </a:solidFill>
              </a:defRPr>
            </a:pPr>
            <a:r>
              <a:rPr sz="1725" b="1">
                <a:solidFill>
                  <a:srgbClr val="D3AD52"/>
                </a:solidFill>
              </a:rPr>
              <a:t>PRACTICE</a:t>
            </a:r>
          </a:p>
        </p:txBody>
      </p:sp>
      <p:sp>
        <p:nvSpPr>
          <p:cNvPr id="15" name="cb-2">
            <a:extLst xmlns:a="http://schemas.openxmlformats.org/drawingml/2006/main">
              <a:ext uri="{FF2B5EF4-FFF2-40B4-BE49-F238E27FC236}">
                <a16:creationId xmlns:a16="http://schemas.microsoft.com/office/drawing/2014/main" id="{0C30C910-B34F-4FCD-AFAD-D03A47C1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286125"/>
            <a:ext cx="180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One rhythm</a:t>
            </a:r>
          </a:p>
        </p:txBody>
      </p:sp>
      <p:sp>
        <p:nvSpPr>
          <p:cNvPr id="16" name="c-3">
            <a:extLst xmlns:a="http://schemas.openxmlformats.org/drawingml/2006/main">
              <a:ext uri="{FF2B5EF4-FFF2-40B4-BE49-F238E27FC236}">
                <a16:creationId xmlns:a16="http://schemas.microsoft.com/office/drawing/2014/main" id="{BE6B0942-E3CC-4CC1-B5CB-FD7FB8DE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143125"/>
            <a:ext cx="247650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ACEC3"/>
            </a:solidFill>
            <a:prstDash val="solid"/>
          </a:ln>
        </p:spPr>
      </p:sp>
      <p:sp>
        <p:nvSpPr>
          <p:cNvPr id="17" name="ch-3">
            <a:extLst xmlns:a="http://schemas.openxmlformats.org/drawingml/2006/main">
              <a:ext uri="{FF2B5EF4-FFF2-40B4-BE49-F238E27FC236}">
                <a16:creationId xmlns:a16="http://schemas.microsoft.com/office/drawing/2014/main" id="{30D16F5A-BEC3-450C-BC56-B184EA4F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574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SHARE</a:t>
            </a:r>
          </a:p>
        </p:txBody>
      </p:sp>
      <p:sp>
        <p:nvSpPr>
          <p:cNvPr id="18" name="cb-3">
            <a:extLst xmlns:a="http://schemas.openxmlformats.org/drawingml/2006/main">
              <a:ext uri="{FF2B5EF4-FFF2-40B4-BE49-F238E27FC236}">
                <a16:creationId xmlns:a16="http://schemas.microsoft.com/office/drawing/2014/main" id="{59B68FBD-4F24-4CAB-A464-7D902928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286125"/>
            <a:ext cx="180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3231D"/>
                </a:solidFill>
              </a:defRPr>
            </a:pPr>
            <a:r>
              <a:rPr sz="1650" b="0">
                <a:solidFill>
                  <a:srgbClr val="13231D"/>
                </a:solidFill>
              </a:rPr>
              <a:t>One honest prayer</a:t>
            </a:r>
          </a:p>
        </p:txBody>
      </p:sp>
      <p:sp>
        <p:nvSpPr>
          <p:cNvPr id="19" name="question">
            <a:extLst xmlns:a="http://schemas.openxmlformats.org/drawingml/2006/main">
              <a:ext uri="{FF2B5EF4-FFF2-40B4-BE49-F238E27FC236}">
                <a16:creationId xmlns:a16="http://schemas.microsoft.com/office/drawing/2014/main" id="{A492F6FB-B9F1-4810-A81F-3CBE359D6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95875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B2F27"/>
                </a:solidFill>
              </a:defRPr>
            </a:pPr>
            <a:r>
              <a:rPr sz="1875" b="1">
                <a:solidFill>
                  <a:srgbClr val="0B2F27"/>
                </a:solidFill>
              </a:rPr>
              <a:t>Are you seeking God Himself—or only an answer from God?</a:t>
            </a:r>
          </a:p>
        </p:txBody>
      </p:sp>
    </p:spTree>
    <p:extLst>
      <p:ext uri="{BB962C8B-B14F-4D97-AF65-F5344CB8AC3E}">
        <p14:creationId xmlns:p14="http://schemas.microsoft.com/office/powerpoint/2010/main" val="3779915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accent">
            <a:extLst xmlns:a="http://schemas.openxmlformats.org/drawingml/2006/main">
              <a:ext uri="{FF2B5EF4-FFF2-40B4-BE49-F238E27FC236}">
                <a16:creationId xmlns:a16="http://schemas.microsoft.com/office/drawing/2014/main" id="{5F482C13-EC12-4A18-A6A1-59571029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4683912-1590-40DD-AD65-1943FF23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MOVEMENT THREE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17D7BA-6A32-448F-96CE-C96E4B6CD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Serenity in His security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6DB1E7C-9ABF-4F25-BD18-F2D8CE6D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419D4BCC-307A-40CD-A1A8-A295A9F8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843E2CD2-8A48-4738-A2EA-DBF9F4FF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10</a:t>
            </a:r>
          </a:p>
        </p:txBody>
      </p:sp>
      <p:sp>
        <p:nvSpPr>
          <p:cNvPr id="7" name="lead">
            <a:extLst xmlns:a="http://schemas.openxmlformats.org/drawingml/2006/main">
              <a:ext uri="{FF2B5EF4-FFF2-40B4-BE49-F238E27FC236}">
                <a16:creationId xmlns:a16="http://schemas.microsoft.com/office/drawing/2014/main" id="{C41D7B8E-7620-4096-BF34-BCB44660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09750"/>
            <a:ext cx="7143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B2F27"/>
                </a:solidFill>
              </a:defRPr>
            </a:pPr>
            <a:r>
              <a:rPr sz="3000" b="1">
                <a:solidFill>
                  <a:srgbClr val="0B2F27"/>
                </a:solidFill>
              </a:rPr>
              <a:t>Serenity does not deny danger.</a:t>
            </a:r>
          </a:p>
          <a:p xmlns:a="http://schemas.openxmlformats.org/drawingml/2006/main">
            <a:pPr algn="l">
              <a:defRPr sz="3000" b="1">
                <a:solidFill>
                  <a:srgbClr val="0B2F27"/>
                </a:solidFill>
              </a:defRPr>
            </a:pPr>
            <a:r>
              <a:rPr sz="3000" b="1">
                <a:solidFill>
                  <a:srgbClr val="0B2F27"/>
                </a:solidFill>
              </a:rPr>
              <a:t>It remembers where safety is found.</a:t>
            </a:r>
          </a:p>
        </p:txBody>
      </p:sp>
      <p:sp>
        <p:nvSpPr>
          <p:cNvPr id="8" name="a-0">
            <a:extLst xmlns:a="http://schemas.openxmlformats.org/drawingml/2006/main">
              <a:ext uri="{FF2B5EF4-FFF2-40B4-BE49-F238E27FC236}">
                <a16:creationId xmlns:a16="http://schemas.microsoft.com/office/drawing/2014/main" id="{EEBF84B9-88DF-4EA2-92D0-C42B076C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86125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543C"/>
                </a:solidFill>
              </a:defRPr>
            </a:pPr>
            <a:r>
              <a:rPr sz="1500" b="1">
                <a:solidFill>
                  <a:srgbClr val="16543C"/>
                </a:solidFill>
              </a:rPr>
              <a:t>HIDDEN</a:t>
            </a:r>
          </a:p>
        </p:txBody>
      </p:sp>
      <p:sp>
        <p:nvSpPr>
          <p:cNvPr id="9" name="line-0">
            <a:extLst xmlns:a="http://schemas.openxmlformats.org/drawingml/2006/main">
              <a:ext uri="{FF2B5EF4-FFF2-40B4-BE49-F238E27FC236}">
                <a16:creationId xmlns:a16="http://schemas.microsoft.com/office/drawing/2014/main" id="{E8409DB3-F737-428F-A4B8-5B10D567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457575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-0">
            <a:extLst xmlns:a="http://schemas.openxmlformats.org/drawingml/2006/main">
              <a:ext uri="{FF2B5EF4-FFF2-40B4-BE49-F238E27FC236}">
                <a16:creationId xmlns:a16="http://schemas.microsoft.com/office/drawing/2014/main" id="{639A2F4D-B87E-4082-BE38-4AB4D049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28612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3231D"/>
                </a:solidFill>
              </a:defRPr>
            </a:pPr>
            <a:r>
              <a:rPr sz="1650" b="0">
                <a:solidFill>
                  <a:srgbClr val="13231D"/>
                </a:solidFill>
              </a:rPr>
              <a:t>God’s covering</a:t>
            </a:r>
          </a:p>
        </p:txBody>
      </p:sp>
      <p:sp>
        <p:nvSpPr>
          <p:cNvPr id="11" name="a-1">
            <a:extLst xmlns:a="http://schemas.openxmlformats.org/drawingml/2006/main">
              <a:ext uri="{FF2B5EF4-FFF2-40B4-BE49-F238E27FC236}">
                <a16:creationId xmlns:a16="http://schemas.microsoft.com/office/drawing/2014/main" id="{B084697E-214E-43C5-904D-77DF135E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671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543C"/>
                </a:solidFill>
              </a:defRPr>
            </a:pPr>
            <a:r>
              <a:rPr sz="1500" b="1">
                <a:solidFill>
                  <a:srgbClr val="16543C"/>
                </a:solidFill>
              </a:rPr>
              <a:t>PAVILION</a:t>
            </a:r>
          </a:p>
        </p:txBody>
      </p:sp>
      <p:sp>
        <p:nvSpPr>
          <p:cNvPr id="12" name="line-1">
            <a:extLst xmlns:a="http://schemas.openxmlformats.org/drawingml/2006/main">
              <a:ext uri="{FF2B5EF4-FFF2-40B4-BE49-F238E27FC236}">
                <a16:creationId xmlns:a16="http://schemas.microsoft.com/office/drawing/2014/main" id="{9F0ACCF0-75C3-4D09-BA9D-F413A5F0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038600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-1">
            <a:extLst xmlns:a="http://schemas.openxmlformats.org/drawingml/2006/main">
              <a:ext uri="{FF2B5EF4-FFF2-40B4-BE49-F238E27FC236}">
                <a16:creationId xmlns:a16="http://schemas.microsoft.com/office/drawing/2014/main" id="{98E9BB73-7AD0-45BA-B495-7316FAE3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8671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3231D"/>
                </a:solidFill>
              </a:defRPr>
            </a:pPr>
            <a:r>
              <a:rPr sz="1650" b="0">
                <a:solidFill>
                  <a:srgbClr val="13231D"/>
                </a:solidFill>
              </a:rPr>
              <a:t>Belonging near the King</a:t>
            </a:r>
          </a:p>
        </p:txBody>
      </p:sp>
      <p:sp>
        <p:nvSpPr>
          <p:cNvPr id="14" name="a-2">
            <a:extLst xmlns:a="http://schemas.openxmlformats.org/drawingml/2006/main">
              <a:ext uri="{FF2B5EF4-FFF2-40B4-BE49-F238E27FC236}">
                <a16:creationId xmlns:a16="http://schemas.microsoft.com/office/drawing/2014/main" id="{8215BBEC-5C48-4884-AB93-02FD9CF4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48175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543C"/>
                </a:solidFill>
              </a:defRPr>
            </a:pPr>
            <a:r>
              <a:rPr sz="1500" b="1">
                <a:solidFill>
                  <a:srgbClr val="16543C"/>
                </a:solidFill>
              </a:rPr>
              <a:t>SECRET PLACE</a:t>
            </a:r>
          </a:p>
        </p:txBody>
      </p:sp>
      <p:sp>
        <p:nvSpPr>
          <p:cNvPr id="15" name="line-2">
            <a:extLst xmlns:a="http://schemas.openxmlformats.org/drawingml/2006/main">
              <a:ext uri="{FF2B5EF4-FFF2-40B4-BE49-F238E27FC236}">
                <a16:creationId xmlns:a16="http://schemas.microsoft.com/office/drawing/2014/main" id="{C0A4C337-6593-4EC2-8F8B-5C8F3B61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619625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b-2">
            <a:extLst xmlns:a="http://schemas.openxmlformats.org/drawingml/2006/main">
              <a:ext uri="{FF2B5EF4-FFF2-40B4-BE49-F238E27FC236}">
                <a16:creationId xmlns:a16="http://schemas.microsoft.com/office/drawing/2014/main" id="{DCBC0757-6A60-4F03-97A2-D0990C80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44817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3231D"/>
                </a:solidFill>
              </a:defRPr>
            </a:pPr>
            <a:r>
              <a:rPr sz="1650" b="0">
                <a:solidFill>
                  <a:srgbClr val="13231D"/>
                </a:solidFill>
              </a:rPr>
              <a:t>Intimate security</a:t>
            </a:r>
          </a:p>
        </p:txBody>
      </p:sp>
      <p:sp>
        <p:nvSpPr>
          <p:cNvPr id="17" name="a-3">
            <a:extLst xmlns:a="http://schemas.openxmlformats.org/drawingml/2006/main">
              <a:ext uri="{FF2B5EF4-FFF2-40B4-BE49-F238E27FC236}">
                <a16:creationId xmlns:a16="http://schemas.microsoft.com/office/drawing/2014/main" id="{B48866A2-3016-4BE1-ABBC-048715F8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292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543C"/>
                </a:solidFill>
              </a:defRPr>
            </a:pPr>
            <a:r>
              <a:rPr sz="1500" b="1">
                <a:solidFill>
                  <a:srgbClr val="16543C"/>
                </a:solidFill>
              </a:rPr>
              <a:t>ROCK</a:t>
            </a:r>
          </a:p>
        </p:txBody>
      </p:sp>
      <p:sp>
        <p:nvSpPr>
          <p:cNvPr id="18" name="line-3">
            <a:extLst xmlns:a="http://schemas.openxmlformats.org/drawingml/2006/main">
              <a:ext uri="{FF2B5EF4-FFF2-40B4-BE49-F238E27FC236}">
                <a16:creationId xmlns:a16="http://schemas.microsoft.com/office/drawing/2014/main" id="{3A1CC0AE-B278-4110-9D72-0345DE5C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5200650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b-3">
            <a:extLst xmlns:a="http://schemas.openxmlformats.org/drawingml/2006/main">
              <a:ext uri="{FF2B5EF4-FFF2-40B4-BE49-F238E27FC236}">
                <a16:creationId xmlns:a16="http://schemas.microsoft.com/office/drawing/2014/main" id="{D72FEE42-E326-48FB-9FE7-BCEBFA99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0292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3231D"/>
                </a:solidFill>
              </a:defRPr>
            </a:pPr>
            <a:r>
              <a:rPr sz="1650" b="0">
                <a:solidFill>
                  <a:srgbClr val="13231D"/>
                </a:solidFill>
              </a:rPr>
              <a:t>Stability and perspective</a:t>
            </a:r>
          </a:p>
        </p:txBody>
      </p:sp>
      <p:sp>
        <p:nvSpPr>
          <p:cNvPr id="20" name="badge">
            <a:extLst xmlns:a="http://schemas.openxmlformats.org/drawingml/2006/main">
              <a:ext uri="{FF2B5EF4-FFF2-40B4-BE49-F238E27FC236}">
                <a16:creationId xmlns:a16="http://schemas.microsoft.com/office/drawing/2014/main" id="{8830C4B8-EE5D-4A17-94C5-15E4FBB7C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286000"/>
            <a:ext cx="2333625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badge-t">
            <a:extLst xmlns:a="http://schemas.openxmlformats.org/drawingml/2006/main">
              <a:ext uri="{FF2B5EF4-FFF2-40B4-BE49-F238E27FC236}">
                <a16:creationId xmlns:a16="http://schemas.microsoft.com/office/drawing/2014/main" id="{129C2B66-C7AC-4A45-B51F-E16C7216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14625"/>
            <a:ext cx="1857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SECURITY</a:t>
            </a:r>
          </a:p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BEFORE</a:t>
            </a:r>
          </a:p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REACTION</a:t>
            </a:r>
          </a:p>
        </p:txBody>
      </p:sp>
    </p:spTree>
    <p:extLst>
      <p:ext uri="{BB962C8B-B14F-4D97-AF65-F5344CB8AC3E}">
        <p14:creationId xmlns:p14="http://schemas.microsoft.com/office/powerpoint/2010/main" val="13214959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2F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accent">
            <a:extLst xmlns:a="http://schemas.openxmlformats.org/drawingml/2006/main">
              <a:ext uri="{FF2B5EF4-FFF2-40B4-BE49-F238E27FC236}">
                <a16:creationId xmlns:a16="http://schemas.microsoft.com/office/drawing/2014/main" id="{55B85A9C-D713-459E-BF6F-9519C501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7FC28C2-0F05-4769-99BB-9FF4B05A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3AD52"/>
                </a:solidFill>
              </a:defRPr>
            </a:pPr>
            <a:r>
              <a:rPr sz="1200" b="1">
                <a:solidFill>
                  <a:srgbClr val="D3AD52"/>
                </a:solidFill>
              </a:rPr>
              <a:t>A PRACTICE FOR PRESSURE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AC5F12-1EEA-4047-B162-BA0889E5C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Breathe the declaration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9629F9C-35C5-4791-B905-1CA00619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27D0B671-9D53-4F00-9C5F-AEA6AD10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12721F0-B792-49DC-A5B1-F4417493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11</a:t>
            </a:r>
          </a:p>
        </p:txBody>
      </p:sp>
      <p:sp>
        <p:nvSpPr>
          <p:cNvPr id="7" name="inhale">
            <a:extLst xmlns:a="http://schemas.openxmlformats.org/drawingml/2006/main">
              <a:ext uri="{FF2B5EF4-FFF2-40B4-BE49-F238E27FC236}">
                <a16:creationId xmlns:a16="http://schemas.microsoft.com/office/drawing/2014/main" id="{A965BCE9-E7BA-4466-A9CF-484E0F35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952625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D3AD52"/>
                </a:solidFill>
              </a:defRPr>
            </a:pPr>
            <a:r>
              <a:rPr sz="1800" b="1">
                <a:solidFill>
                  <a:srgbClr val="D3AD52"/>
                </a:solidFill>
              </a:rPr>
              <a:t>INHALE</a:t>
            </a:r>
          </a:p>
        </p:txBody>
      </p:sp>
      <p:sp>
        <p:nvSpPr>
          <p:cNvPr id="8" name="intext">
            <a:extLst xmlns:a="http://schemas.openxmlformats.org/drawingml/2006/main">
              <a:ext uri="{FF2B5EF4-FFF2-40B4-BE49-F238E27FC236}">
                <a16:creationId xmlns:a16="http://schemas.microsoft.com/office/drawing/2014/main" id="{C97DEADB-AB53-473E-9B85-BB86E200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71750"/>
            <a:ext cx="4095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“Lord, You are my light.”</a:t>
            </a:r>
          </a:p>
        </p:txBody>
      </p:sp>
      <p:sp>
        <p:nvSpPr>
          <p:cNvPr id="9" name="mid">
            <a:extLst xmlns:a="http://schemas.openxmlformats.org/drawingml/2006/main">
              <a:ext uri="{FF2B5EF4-FFF2-40B4-BE49-F238E27FC236}">
                <a16:creationId xmlns:a16="http://schemas.microsoft.com/office/drawing/2014/main" id="{66FD5142-D3F7-479E-B596-B663D087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952625"/>
            <a:ext cx="381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exhale">
            <a:extLst xmlns:a="http://schemas.openxmlformats.org/drawingml/2006/main">
              <a:ext uri="{FF2B5EF4-FFF2-40B4-BE49-F238E27FC236}">
                <a16:creationId xmlns:a16="http://schemas.microsoft.com/office/drawing/2014/main" id="{9E18AB73-7B73-455C-8244-B4A911EB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1952625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D3AD52"/>
                </a:solidFill>
              </a:defRPr>
            </a:pPr>
            <a:r>
              <a:rPr sz="1800" b="1">
                <a:solidFill>
                  <a:srgbClr val="D3AD52"/>
                </a:solidFill>
              </a:rPr>
              <a:t>EXHALE</a:t>
            </a:r>
          </a:p>
        </p:txBody>
      </p:sp>
      <p:sp>
        <p:nvSpPr>
          <p:cNvPr id="11" name="extext">
            <a:extLst xmlns:a="http://schemas.openxmlformats.org/drawingml/2006/main">
              <a:ext uri="{FF2B5EF4-FFF2-40B4-BE49-F238E27FC236}">
                <a16:creationId xmlns:a16="http://schemas.microsoft.com/office/drawing/2014/main" id="{319E8408-A9AE-4C22-9638-D8F66963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571750"/>
            <a:ext cx="4095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“I will not fear.”</a:t>
            </a:r>
          </a:p>
        </p:txBody>
      </p:sp>
      <p:sp>
        <p:nvSpPr>
          <p:cNvPr id="12" name="repeat">
            <a:extLst xmlns:a="http://schemas.openxmlformats.org/drawingml/2006/main">
              <a:ext uri="{FF2B5EF4-FFF2-40B4-BE49-F238E27FC236}">
                <a16:creationId xmlns:a16="http://schemas.microsoft.com/office/drawing/2014/main" id="{1663C883-5448-4D98-809D-B6B933F1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53000"/>
            <a:ext cx="7810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DCE8E2"/>
                </a:solidFill>
              </a:defRPr>
            </a:pPr>
            <a:r>
              <a:rPr sz="1875" b="0">
                <a:solidFill>
                  <a:srgbClr val="DCE8E2"/>
                </a:solidFill>
              </a:rPr>
              <a:t>Repeat slowly three times. Then sit in God’s presence.</a:t>
            </a:r>
          </a:p>
        </p:txBody>
      </p:sp>
    </p:spTree>
    <p:extLst>
      <p:ext uri="{BB962C8B-B14F-4D97-AF65-F5344CB8AC3E}">
        <p14:creationId xmlns:p14="http://schemas.microsoft.com/office/powerpoint/2010/main" val="12190082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accent">
            <a:extLst xmlns:a="http://schemas.openxmlformats.org/drawingml/2006/main">
              <a:ext uri="{FF2B5EF4-FFF2-40B4-BE49-F238E27FC236}">
                <a16:creationId xmlns:a16="http://schemas.microsoft.com/office/drawing/2014/main" id="{FDA8D99E-83A7-4A0C-8ED8-580FD91E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B9736F4-6A20-49AA-B767-D88E0304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MOVEMENT FOUR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69F940-4332-46E4-839A-F53DE2BB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Elevation must become His exaltation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DF01D906-3B1A-482E-9F26-C941B801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ACAB67B7-B8D1-4CAF-9E09-466446E1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770C912D-054B-449E-A4D0-ECFEF017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12</a:t>
            </a:r>
          </a:p>
        </p:txBody>
      </p:sp>
      <p:sp>
        <p:nvSpPr>
          <p:cNvPr id="7" name="lead">
            <a:extLst xmlns:a="http://schemas.openxmlformats.org/drawingml/2006/main">
              <a:ext uri="{FF2B5EF4-FFF2-40B4-BE49-F238E27FC236}">
                <a16:creationId xmlns:a16="http://schemas.microsoft.com/office/drawing/2014/main" id="{C78535FD-C894-4CFA-938C-84F1FB7D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05000"/>
            <a:ext cx="6286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0B2F27"/>
                </a:solidFill>
              </a:defRPr>
            </a:pPr>
            <a:r>
              <a:rPr sz="3075" b="1">
                <a:solidFill>
                  <a:srgbClr val="0B2F27"/>
                </a:solidFill>
              </a:rPr>
              <a:t>When God lifts David’s head,</a:t>
            </a:r>
          </a:p>
          <a:p xmlns:a="http://schemas.openxmlformats.org/drawingml/2006/main">
            <a:pPr algn="l">
              <a:defRPr sz="3075" b="1">
                <a:solidFill>
                  <a:srgbClr val="0B2F27"/>
                </a:solidFill>
              </a:defRPr>
            </a:pPr>
            <a:r>
              <a:rPr sz="3075" b="1">
                <a:solidFill>
                  <a:srgbClr val="0B2F27"/>
                </a:solidFill>
              </a:rPr>
              <a:t>David lifts a song to God.</a:t>
            </a:r>
          </a:p>
        </p:txBody>
      </p:sp>
      <p:sp>
        <p:nvSpPr>
          <p:cNvPr id="8" name="flow-0">
            <a:extLst xmlns:a="http://schemas.openxmlformats.org/drawingml/2006/main">
              <a:ext uri="{FF2B5EF4-FFF2-40B4-BE49-F238E27FC236}">
                <a16:creationId xmlns:a16="http://schemas.microsoft.com/office/drawing/2014/main" id="{9401C9CC-1F17-45F8-98EC-66074A0F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28575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DD0C5"/>
            </a:solidFill>
            <a:prstDash val="solid"/>
          </a:ln>
        </p:spPr>
      </p:sp>
      <p:sp>
        <p:nvSpPr>
          <p:cNvPr id="9" name="fh-0">
            <a:extLst xmlns:a="http://schemas.openxmlformats.org/drawingml/2006/main">
              <a:ext uri="{FF2B5EF4-FFF2-40B4-BE49-F238E27FC236}">
                <a16:creationId xmlns:a16="http://schemas.microsoft.com/office/drawing/2014/main" id="{415C42B7-329A-4DF0-945B-08EAF9C2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57625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6543C"/>
                </a:solidFill>
              </a:defRPr>
            </a:pPr>
            <a:r>
              <a:rPr sz="1650" b="1">
                <a:solidFill>
                  <a:srgbClr val="16543C"/>
                </a:solidFill>
              </a:rPr>
              <a:t>ELEVATION</a:t>
            </a:r>
          </a:p>
        </p:txBody>
      </p:sp>
      <p:sp>
        <p:nvSpPr>
          <p:cNvPr id="10" name="fb-0">
            <a:extLst xmlns:a="http://schemas.openxmlformats.org/drawingml/2006/main">
              <a:ext uri="{FF2B5EF4-FFF2-40B4-BE49-F238E27FC236}">
                <a16:creationId xmlns:a16="http://schemas.microsoft.com/office/drawing/2014/main" id="{BAE6EBCC-E4A9-4B2E-B0E8-D2311371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3338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3231D"/>
                </a:solidFill>
              </a:defRPr>
            </a:pPr>
            <a:r>
              <a:rPr sz="1425" b="0">
                <a:solidFill>
                  <a:srgbClr val="13231D"/>
                </a:solidFill>
              </a:rPr>
              <a:t>God brings us through</a:t>
            </a:r>
          </a:p>
        </p:txBody>
      </p:sp>
      <p:sp>
        <p:nvSpPr>
          <p:cNvPr id="11" name="arrow-0">
            <a:extLst xmlns:a="http://schemas.openxmlformats.org/drawingml/2006/main">
              <a:ext uri="{FF2B5EF4-FFF2-40B4-BE49-F238E27FC236}">
                <a16:creationId xmlns:a16="http://schemas.microsoft.com/office/drawing/2014/main" id="{7E8A3207-50F1-4596-AA05-346D16E2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95287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D3AD52"/>
                </a:solidFill>
              </a:defRPr>
            </a:pPr>
            <a:r>
              <a:rPr sz="2550" b="1">
                <a:solidFill>
                  <a:srgbClr val="D3AD52"/>
                </a:solidFill>
              </a:rPr>
              <a:t>→</a:t>
            </a:r>
          </a:p>
        </p:txBody>
      </p:sp>
      <p:sp>
        <p:nvSpPr>
          <p:cNvPr id="12" name="flow-1">
            <a:extLst xmlns:a="http://schemas.openxmlformats.org/drawingml/2006/main">
              <a:ext uri="{FF2B5EF4-FFF2-40B4-BE49-F238E27FC236}">
                <a16:creationId xmlns:a16="http://schemas.microsoft.com/office/drawing/2014/main" id="{B915FACB-3E78-45A0-90B4-2F24CDC0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667125"/>
            <a:ext cx="28575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14288">
            <a:solidFill>
              <a:srgbClr val="BDD0C5"/>
            </a:solidFill>
            <a:prstDash val="solid"/>
          </a:ln>
        </p:spPr>
      </p:sp>
      <p:sp>
        <p:nvSpPr>
          <p:cNvPr id="13" name="fh-1">
            <a:extLst xmlns:a="http://schemas.openxmlformats.org/drawingml/2006/main">
              <a:ext uri="{FF2B5EF4-FFF2-40B4-BE49-F238E27FC236}">
                <a16:creationId xmlns:a16="http://schemas.microsoft.com/office/drawing/2014/main" id="{52270984-5AAB-421C-94FE-FA13E829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57625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6543C"/>
                </a:solidFill>
              </a:defRPr>
            </a:pPr>
            <a:r>
              <a:rPr sz="1650" b="1">
                <a:solidFill>
                  <a:srgbClr val="16543C"/>
                </a:solidFill>
              </a:rPr>
              <a:t>TESTIMONY</a:t>
            </a:r>
          </a:p>
        </p:txBody>
      </p:sp>
      <p:sp>
        <p:nvSpPr>
          <p:cNvPr id="14" name="fb-1">
            <a:extLst xmlns:a="http://schemas.openxmlformats.org/drawingml/2006/main">
              <a:ext uri="{FF2B5EF4-FFF2-40B4-BE49-F238E27FC236}">
                <a16:creationId xmlns:a16="http://schemas.microsoft.com/office/drawing/2014/main" id="{36915412-26D5-4C84-9A05-60CC6766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3338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3231D"/>
                </a:solidFill>
              </a:defRPr>
            </a:pPr>
            <a:r>
              <a:rPr sz="1425" b="0">
                <a:solidFill>
                  <a:srgbClr val="13231D"/>
                </a:solidFill>
              </a:rPr>
              <a:t>We name what God did</a:t>
            </a:r>
          </a:p>
        </p:txBody>
      </p:sp>
      <p:sp>
        <p:nvSpPr>
          <p:cNvPr id="15" name="arrow-1">
            <a:extLst xmlns:a="http://schemas.openxmlformats.org/drawingml/2006/main">
              <a:ext uri="{FF2B5EF4-FFF2-40B4-BE49-F238E27FC236}">
                <a16:creationId xmlns:a16="http://schemas.microsoft.com/office/drawing/2014/main" id="{6BEA3E85-E145-4725-A44E-91728B21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95287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D3AD52"/>
                </a:solidFill>
              </a:defRPr>
            </a:pPr>
            <a:r>
              <a:rPr sz="2550" b="1">
                <a:solidFill>
                  <a:srgbClr val="D3AD52"/>
                </a:solidFill>
              </a:rPr>
              <a:t>→</a:t>
            </a:r>
          </a:p>
        </p:txBody>
      </p:sp>
      <p:sp>
        <p:nvSpPr>
          <p:cNvPr id="16" name="flow-2">
            <a:extLst xmlns:a="http://schemas.openxmlformats.org/drawingml/2006/main">
              <a:ext uri="{FF2B5EF4-FFF2-40B4-BE49-F238E27FC236}">
                <a16:creationId xmlns:a16="http://schemas.microsoft.com/office/drawing/2014/main" id="{03070A40-5F74-42C3-AA0C-7F60D514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667125"/>
            <a:ext cx="28575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14288">
            <a:solidFill>
              <a:srgbClr val="16543C"/>
            </a:solidFill>
            <a:prstDash val="solid"/>
          </a:ln>
        </p:spPr>
      </p:sp>
      <p:sp>
        <p:nvSpPr>
          <p:cNvPr id="17" name="fh-2">
            <a:extLst xmlns:a="http://schemas.openxmlformats.org/drawingml/2006/main">
              <a:ext uri="{FF2B5EF4-FFF2-40B4-BE49-F238E27FC236}">
                <a16:creationId xmlns:a16="http://schemas.microsoft.com/office/drawing/2014/main" id="{58B13E7C-95CB-4ED4-8008-1A318366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857625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D3AD52"/>
                </a:solidFill>
              </a:defRPr>
            </a:pPr>
            <a:r>
              <a:rPr sz="1650" b="1">
                <a:solidFill>
                  <a:srgbClr val="D3AD52"/>
                </a:solidFill>
              </a:rPr>
              <a:t>EXALTATION</a:t>
            </a:r>
          </a:p>
        </p:txBody>
      </p:sp>
      <p:sp>
        <p:nvSpPr>
          <p:cNvPr id="18" name="fb-2">
            <a:extLst xmlns:a="http://schemas.openxmlformats.org/drawingml/2006/main">
              <a:ext uri="{FF2B5EF4-FFF2-40B4-BE49-F238E27FC236}">
                <a16:creationId xmlns:a16="http://schemas.microsoft.com/office/drawing/2014/main" id="{C2F324E7-5094-497D-A96A-8DD3D663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43338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We return the glory</a:t>
            </a:r>
          </a:p>
        </p:txBody>
      </p:sp>
      <p:sp>
        <p:nvSpPr>
          <p:cNvPr id="19" name="bottom">
            <a:extLst xmlns:a="http://schemas.openxmlformats.org/drawingml/2006/main">
              <a:ext uri="{FF2B5EF4-FFF2-40B4-BE49-F238E27FC236}">
                <a16:creationId xmlns:a16="http://schemas.microsoft.com/office/drawing/2014/main" id="{82B85B4D-7F8E-4D5F-BE07-82C3793C4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3816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6543C"/>
                </a:solidFill>
              </a:defRPr>
            </a:pPr>
            <a:r>
              <a:rPr sz="1800" b="1">
                <a:solidFill>
                  <a:srgbClr val="16543C"/>
                </a:solidFill>
              </a:rPr>
              <a:t>A platform is a place to point people back to God.</a:t>
            </a:r>
          </a:p>
        </p:txBody>
      </p:sp>
    </p:spTree>
    <p:extLst>
      <p:ext uri="{BB962C8B-B14F-4D97-AF65-F5344CB8AC3E}">
        <p14:creationId xmlns:p14="http://schemas.microsoft.com/office/powerpoint/2010/main" val="18140571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accent">
            <a:extLst xmlns:a="http://schemas.openxmlformats.org/drawingml/2006/main">
              <a:ext uri="{FF2B5EF4-FFF2-40B4-BE49-F238E27FC236}">
                <a16:creationId xmlns:a16="http://schemas.microsoft.com/office/drawing/2014/main" id="{5BCAFD48-220E-44A5-8C7A-10C6764E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4F332B5-EB29-42F5-8506-9D1ECDDD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LEADERSHIP PRACTICE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21C02C-A551-439F-835D-A11EDF4E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SING through the pressure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849D580-C141-4589-A5F3-F48A7F1D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303D66BF-5206-4A46-AD3D-DE4B72F4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7762792-F636-4C10-8487-EFDB376F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13</a:t>
            </a:r>
          </a:p>
        </p:txBody>
      </p:sp>
      <p:sp>
        <p:nvSpPr>
          <p:cNvPr id="7" name="letter-0">
            <a:extLst xmlns:a="http://schemas.openxmlformats.org/drawingml/2006/main">
              <a:ext uri="{FF2B5EF4-FFF2-40B4-BE49-F238E27FC236}">
                <a16:creationId xmlns:a16="http://schemas.microsoft.com/office/drawing/2014/main" id="{EF92CDE3-905F-40E6-8118-4D683BE3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695450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lt-0">
            <a:extLst xmlns:a="http://schemas.openxmlformats.org/drawingml/2006/main">
              <a:ext uri="{FF2B5EF4-FFF2-40B4-BE49-F238E27FC236}">
                <a16:creationId xmlns:a16="http://schemas.microsoft.com/office/drawing/2014/main" id="{F7A29FAF-39E8-43A9-8116-670C31BD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695450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S</a:t>
            </a:r>
          </a:p>
        </p:txBody>
      </p:sp>
      <p:sp>
        <p:nvSpPr>
          <p:cNvPr id="9" name="desc-0">
            <a:extLst xmlns:a="http://schemas.openxmlformats.org/drawingml/2006/main">
              <a:ext uri="{FF2B5EF4-FFF2-40B4-BE49-F238E27FC236}">
                <a16:creationId xmlns:a16="http://schemas.microsoft.com/office/drawing/2014/main" id="{8F2CA4D0-CD2B-4286-B5AA-91D8E25B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7430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0B2F27"/>
                </a:solidFill>
              </a:defRPr>
            </a:pPr>
            <a:r>
              <a:rPr sz="2100" b="0">
                <a:solidFill>
                  <a:srgbClr val="0B2F27"/>
                </a:solidFill>
              </a:rPr>
              <a:t>Speak what you know about God</a:t>
            </a:r>
          </a:p>
        </p:txBody>
      </p:sp>
      <p:sp>
        <p:nvSpPr>
          <p:cNvPr id="10" name="letter-1">
            <a:extLst xmlns:a="http://schemas.openxmlformats.org/drawingml/2006/main">
              <a:ext uri="{FF2B5EF4-FFF2-40B4-BE49-F238E27FC236}">
                <a16:creationId xmlns:a16="http://schemas.microsoft.com/office/drawing/2014/main" id="{2AE37E12-A71B-4235-8E05-756485B8D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724150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lt-1">
            <a:extLst xmlns:a="http://schemas.openxmlformats.org/drawingml/2006/main">
              <a:ext uri="{FF2B5EF4-FFF2-40B4-BE49-F238E27FC236}">
                <a16:creationId xmlns:a16="http://schemas.microsoft.com/office/drawing/2014/main" id="{185F6A4B-9515-4606-A84D-4BB69F64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724150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12" name="desc-1">
            <a:extLst xmlns:a="http://schemas.openxmlformats.org/drawingml/2006/main">
              <a:ext uri="{FF2B5EF4-FFF2-40B4-BE49-F238E27FC236}">
                <a16:creationId xmlns:a16="http://schemas.microsoft.com/office/drawing/2014/main" id="{32778D02-D7F1-4B15-B697-93E26AD9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7717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0B2F27"/>
                </a:solidFill>
              </a:defRPr>
            </a:pPr>
            <a:r>
              <a:rPr sz="2100" b="0">
                <a:solidFill>
                  <a:srgbClr val="0B2F27"/>
                </a:solidFill>
              </a:rPr>
              <a:t>Intentionally pursue His presence</a:t>
            </a:r>
          </a:p>
        </p:txBody>
      </p:sp>
      <p:sp>
        <p:nvSpPr>
          <p:cNvPr id="13" name="letter-2">
            <a:extLst xmlns:a="http://schemas.openxmlformats.org/drawingml/2006/main">
              <a:ext uri="{FF2B5EF4-FFF2-40B4-BE49-F238E27FC236}">
                <a16:creationId xmlns:a16="http://schemas.microsoft.com/office/drawing/2014/main" id="{A9B3A4D1-A417-4563-8924-E5BFD9F3D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752850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lt-2">
            <a:extLst xmlns:a="http://schemas.openxmlformats.org/drawingml/2006/main">
              <a:ext uri="{FF2B5EF4-FFF2-40B4-BE49-F238E27FC236}">
                <a16:creationId xmlns:a16="http://schemas.microsoft.com/office/drawing/2014/main" id="{B15E56D2-6DAB-4A76-B01B-51337364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752850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N</a:t>
            </a:r>
          </a:p>
        </p:txBody>
      </p:sp>
      <p:sp>
        <p:nvSpPr>
          <p:cNvPr id="15" name="desc-2">
            <a:extLst xmlns:a="http://schemas.openxmlformats.org/drawingml/2006/main">
              <a:ext uri="{FF2B5EF4-FFF2-40B4-BE49-F238E27FC236}">
                <a16:creationId xmlns:a16="http://schemas.microsoft.com/office/drawing/2014/main" id="{397766F0-F17A-4C8D-B2EC-DFE01877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8004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0B2F27"/>
                </a:solidFill>
              </a:defRPr>
            </a:pPr>
            <a:r>
              <a:rPr sz="2100" b="0">
                <a:solidFill>
                  <a:srgbClr val="0B2F27"/>
                </a:solidFill>
              </a:rPr>
              <a:t>Navigate trouble from His security</a:t>
            </a:r>
          </a:p>
        </p:txBody>
      </p:sp>
      <p:sp>
        <p:nvSpPr>
          <p:cNvPr id="16" name="letter-3">
            <a:extLst xmlns:a="http://schemas.openxmlformats.org/drawingml/2006/main">
              <a:ext uri="{FF2B5EF4-FFF2-40B4-BE49-F238E27FC236}">
                <a16:creationId xmlns:a16="http://schemas.microsoft.com/office/drawing/2014/main" id="{6859C93F-45CC-44C2-BA76-0F257A5D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781550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654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lt-3">
            <a:extLst xmlns:a="http://schemas.openxmlformats.org/drawingml/2006/main">
              <a:ext uri="{FF2B5EF4-FFF2-40B4-BE49-F238E27FC236}">
                <a16:creationId xmlns:a16="http://schemas.microsoft.com/office/drawing/2014/main" id="{1E59154A-B522-4054-B4EF-5F6EA43E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781550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G</a:t>
            </a:r>
          </a:p>
        </p:txBody>
      </p:sp>
      <p:sp>
        <p:nvSpPr>
          <p:cNvPr id="18" name="desc-3">
            <a:extLst xmlns:a="http://schemas.openxmlformats.org/drawingml/2006/main">
              <a:ext uri="{FF2B5EF4-FFF2-40B4-BE49-F238E27FC236}">
                <a16:creationId xmlns:a16="http://schemas.microsoft.com/office/drawing/2014/main" id="{05CF7D0F-E984-4BAF-B9D1-0F56FA41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8291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2F27"/>
                </a:solidFill>
              </a:defRPr>
            </a:pPr>
            <a:r>
              <a:rPr sz="2100" b="1">
                <a:solidFill>
                  <a:srgbClr val="0B2F27"/>
                </a:solidFill>
              </a:rPr>
              <a:t>Give God glory in every elevation</a:t>
            </a:r>
          </a:p>
        </p:txBody>
      </p:sp>
    </p:spTree>
    <p:extLst>
      <p:ext uri="{BB962C8B-B14F-4D97-AF65-F5344CB8AC3E}">
        <p14:creationId xmlns:p14="http://schemas.microsoft.com/office/powerpoint/2010/main" val="16521286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2F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ccent">
            <a:extLst xmlns:a="http://schemas.openxmlformats.org/drawingml/2006/main">
              <a:ext uri="{FF2B5EF4-FFF2-40B4-BE49-F238E27FC236}">
                <a16:creationId xmlns:a16="http://schemas.microsoft.com/office/drawing/2014/main" id="{81328B08-A7AF-479F-AB25-EC1D9912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4A240644-E058-4BDE-A4B1-24BE1B87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3AD52"/>
                </a:solidFill>
              </a:defRPr>
            </a:pPr>
            <a:r>
              <a:rPr sz="1200" b="1">
                <a:solidFill>
                  <a:srgbClr val="D3AD52"/>
                </a:solidFill>
              </a:rPr>
              <a:t>CASE STUDY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1540CA-880D-4A09-AEF6-02AF0619D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Pressure after promotion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3CDD034-BEAB-43E9-8BFF-843542378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1404EEB4-2F5E-4C97-ACE3-55F272C8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4FE69FC0-5AC4-4E54-8ED1-7EEC63CA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5D7CF"/>
                </a:solidFill>
              </a:defRPr>
            </a:pPr>
            <a:r>
              <a:rPr sz="825" b="1">
                <a:solidFill>
                  <a:srgbClr val="C5D7CF"/>
                </a:solidFill>
              </a:rPr>
              <a:t>14</a:t>
            </a:r>
          </a:p>
        </p:txBody>
      </p:sp>
      <p:sp>
        <p:nvSpPr>
          <p:cNvPr id="7" name="case">
            <a:extLst xmlns:a="http://schemas.openxmlformats.org/drawingml/2006/main">
              <a:ext uri="{FF2B5EF4-FFF2-40B4-BE49-F238E27FC236}">
                <a16:creationId xmlns:a16="http://schemas.microsoft.com/office/drawing/2014/main" id="{DF629215-F13C-492D-BE3F-361E7159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19250"/>
            <a:ext cx="10191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Morgan accepts a visible ministry assignment. Criticism rises, a trusted volunteer leaves, and a mistake becomes public. Morgan starts overworking, defending every decision, and avoiding prayer because everything feels urgent.</a:t>
            </a:r>
          </a:p>
        </p:txBody>
      </p:sp>
      <p:sp>
        <p:nvSpPr>
          <p:cNvPr id="8" name="rule">
            <a:extLst xmlns:a="http://schemas.openxmlformats.org/drawingml/2006/main">
              <a:ext uri="{FF2B5EF4-FFF2-40B4-BE49-F238E27FC236}">
                <a16:creationId xmlns:a16="http://schemas.microsoft.com/office/drawing/2014/main" id="{30983696-4064-489D-8905-4154E582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448050"/>
            <a:ext cx="3524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ullets">
            <a:extLst xmlns:a="http://schemas.openxmlformats.org/drawingml/2006/main">
              <a:ext uri="{FF2B5EF4-FFF2-40B4-BE49-F238E27FC236}">
                <a16:creationId xmlns:a16="http://schemas.microsoft.com/office/drawing/2014/main" id="{046CDDD1-8F1D-44AF-8D5F-21585DF1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810000"/>
            <a:ext cx="9239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E4EFE9"/>
                </a:solidFill>
              </a:defRPr>
            </a:pPr>
            <a:r>
              <a:rPr sz="1800">
                <a:solidFill>
                  <a:srgbClr val="E4EFE9"/>
                </a:solidFill>
              </a:rPr>
              <a:t>•  What truth about God should Morgan declare first?</a:t>
            </a:r>
          </a:p>
          <a:p xmlns:a="http://schemas.openxmlformats.org/drawingml/2006/main">
            <a:pPr algn="l">
              <a:defRPr sz="1800">
                <a:solidFill>
                  <a:srgbClr val="E4EFE9"/>
                </a:solidFill>
              </a:defRPr>
            </a:pPr>
            <a:r>
              <a:rPr sz="1800">
                <a:solidFill>
                  <a:srgbClr val="E4EFE9"/>
                </a:solidFill>
              </a:rPr>
              <a:t>•  How can Morgan pursue God’s presence now?</a:t>
            </a:r>
          </a:p>
          <a:p xmlns:a="http://schemas.openxmlformats.org/drawingml/2006/main">
            <a:pPr algn="l">
              <a:defRPr sz="1800">
                <a:solidFill>
                  <a:srgbClr val="E4EFE9"/>
                </a:solidFill>
              </a:defRPr>
            </a:pPr>
            <a:r>
              <a:rPr sz="1800">
                <a:solidFill>
                  <a:srgbClr val="E4EFE9"/>
                </a:solidFill>
              </a:rPr>
              <a:t>•  What response would flow from security—not panic?</a:t>
            </a:r>
          </a:p>
          <a:p xmlns:a="http://schemas.openxmlformats.org/drawingml/2006/main">
            <a:pPr algn="l">
              <a:defRPr sz="1800">
                <a:solidFill>
                  <a:srgbClr val="E4EFE9"/>
                </a:solidFill>
              </a:defRPr>
            </a:pPr>
            <a:r>
              <a:rPr sz="1800">
                <a:solidFill>
                  <a:srgbClr val="E4EFE9"/>
                </a:solidFill>
              </a:rPr>
              <a:t>•  How can success become God’s exaltation?</a:t>
            </a:r>
          </a:p>
        </p:txBody>
      </p:sp>
    </p:spTree>
    <p:extLst>
      <p:ext uri="{BB962C8B-B14F-4D97-AF65-F5344CB8AC3E}">
        <p14:creationId xmlns:p14="http://schemas.microsoft.com/office/powerpoint/2010/main" val="2002102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2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ccent">
            <a:extLst xmlns:a="http://schemas.openxmlformats.org/drawingml/2006/main">
              <a:ext uri="{FF2B5EF4-FFF2-40B4-BE49-F238E27FC236}">
                <a16:creationId xmlns:a16="http://schemas.microsoft.com/office/drawing/2014/main" id="{10907029-8FC8-4C99-8D71-40D15A6F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857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0E59B9E-EC85-4E30-9309-EE4C84AE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6543C"/>
                </a:solidFill>
              </a:defRPr>
            </a:pPr>
            <a:r>
              <a:rPr sz="1200" b="1">
                <a:solidFill>
                  <a:srgbClr val="16543C"/>
                </a:solidFill>
              </a:rPr>
              <a:t>PERSONAL RESPONSE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86F008-3D34-48D3-80AD-8426E828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90575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1D"/>
                </a:solidFill>
              </a:defRPr>
            </a:pPr>
            <a:r>
              <a:rPr sz="2850" b="1">
                <a:solidFill>
                  <a:srgbClr val="13231D"/>
                </a:solidFill>
              </a:rPr>
              <a:t>Write the next faithful line in your song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0217EC00-AA2E-47A2-9900-0152D3F2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0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C0C14F72-62DB-423A-BCDA-A946A915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7475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ROOTED IN LEADERSHIP  •  WEEK FOUR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90A2B856-6180-44FD-A397-9B2DD7CB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67475"/>
            <a:ext cx="72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2635B"/>
                </a:solidFill>
              </a:defRPr>
            </a:pPr>
            <a:r>
              <a:rPr sz="825" b="1">
                <a:solidFill>
                  <a:srgbClr val="52635B"/>
                </a:solidFill>
              </a:rPr>
              <a:t>15</a:t>
            </a:r>
          </a:p>
        </p:txBody>
      </p:sp>
      <p:sp>
        <p:nvSpPr>
          <p:cNvPr id="7" name="q-0">
            <a:extLst xmlns:a="http://schemas.openxmlformats.org/drawingml/2006/main">
              <a:ext uri="{FF2B5EF4-FFF2-40B4-BE49-F238E27FC236}">
                <a16:creationId xmlns:a16="http://schemas.microsoft.com/office/drawing/2014/main" id="{00270E9D-0EF6-4116-9656-3CF7323B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6383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The truth about God I will declare…</a:t>
            </a:r>
          </a:p>
        </p:txBody>
      </p:sp>
      <p:sp>
        <p:nvSpPr>
          <p:cNvPr id="8" name="qline-0">
            <a:extLst xmlns:a="http://schemas.openxmlformats.org/drawingml/2006/main">
              <a:ext uri="{FF2B5EF4-FFF2-40B4-BE49-F238E27FC236}">
                <a16:creationId xmlns:a16="http://schemas.microsoft.com/office/drawing/2014/main" id="{2B1A11BD-C786-4F1C-9ECD-4D3A9C3E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190750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EB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q-1">
            <a:extLst xmlns:a="http://schemas.openxmlformats.org/drawingml/2006/main">
              <a:ext uri="{FF2B5EF4-FFF2-40B4-BE49-F238E27FC236}">
                <a16:creationId xmlns:a16="http://schemas.microsoft.com/office/drawing/2014/main" id="{490A8FFC-9C5A-4521-BED9-B3F2C0E8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61937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The distraction I will release…</a:t>
            </a:r>
          </a:p>
        </p:txBody>
      </p:sp>
      <p:sp>
        <p:nvSpPr>
          <p:cNvPr id="10" name="qline-1">
            <a:extLst xmlns:a="http://schemas.openxmlformats.org/drawingml/2006/main">
              <a:ext uri="{FF2B5EF4-FFF2-40B4-BE49-F238E27FC236}">
                <a16:creationId xmlns:a16="http://schemas.microsoft.com/office/drawing/2014/main" id="{34D15D15-9E2E-42F5-AB68-0853C548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171825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EB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-2">
            <a:extLst xmlns:a="http://schemas.openxmlformats.org/drawingml/2006/main">
              <a:ext uri="{FF2B5EF4-FFF2-40B4-BE49-F238E27FC236}">
                <a16:creationId xmlns:a16="http://schemas.microsoft.com/office/drawing/2014/main" id="{CAAAE793-BC4A-4934-B7A6-E540F0C4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6004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The response that will flow from security…</a:t>
            </a:r>
          </a:p>
        </p:txBody>
      </p:sp>
      <p:sp>
        <p:nvSpPr>
          <p:cNvPr id="12" name="qline-2">
            <a:extLst xmlns:a="http://schemas.openxmlformats.org/drawingml/2006/main">
              <a:ext uri="{FF2B5EF4-FFF2-40B4-BE49-F238E27FC236}">
                <a16:creationId xmlns:a16="http://schemas.microsoft.com/office/drawing/2014/main" id="{4D38997B-9473-4855-9C1C-AF849370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52900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EB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q-3">
            <a:extLst xmlns:a="http://schemas.openxmlformats.org/drawingml/2006/main">
              <a:ext uri="{FF2B5EF4-FFF2-40B4-BE49-F238E27FC236}">
                <a16:creationId xmlns:a16="http://schemas.microsoft.com/office/drawing/2014/main" id="{4206CAEE-30FA-4E33-9E9B-6160AAE6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58152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43C"/>
                </a:solidFill>
              </a:defRPr>
            </a:pPr>
            <a:r>
              <a:rPr sz="1725" b="1">
                <a:solidFill>
                  <a:srgbClr val="16543C"/>
                </a:solidFill>
              </a:rPr>
              <a:t>The way I will return glory to God…</a:t>
            </a:r>
          </a:p>
        </p:txBody>
      </p:sp>
      <p:sp>
        <p:nvSpPr>
          <p:cNvPr id="14" name="qline-3">
            <a:extLst xmlns:a="http://schemas.openxmlformats.org/drawingml/2006/main">
              <a:ext uri="{FF2B5EF4-FFF2-40B4-BE49-F238E27FC236}">
                <a16:creationId xmlns:a16="http://schemas.microsoft.com/office/drawing/2014/main" id="{DF54B7C9-AF83-4E1F-B75D-AEC89A9C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133975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EB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bottom">
            <a:extLst xmlns:a="http://schemas.openxmlformats.org/drawingml/2006/main">
              <a:ext uri="{FF2B5EF4-FFF2-40B4-BE49-F238E27FC236}">
                <a16:creationId xmlns:a16="http://schemas.microsoft.com/office/drawing/2014/main" id="{8156AD86-31D2-4262-A395-C38BC335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34050"/>
            <a:ext cx="895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B2F27"/>
                </a:solidFill>
              </a:defRPr>
            </a:pPr>
            <a:r>
              <a:rPr sz="1800" b="1">
                <a:solidFill>
                  <a:srgbClr val="0B2F27"/>
                </a:solidFill>
              </a:rPr>
              <a:t>Trouble may shape the setting. God’s truth shapes the song.</a:t>
            </a:r>
          </a:p>
        </p:txBody>
      </p:sp>
    </p:spTree>
    <p:extLst>
      <p:ext uri="{BB962C8B-B14F-4D97-AF65-F5344CB8AC3E}">
        <p14:creationId xmlns:p14="http://schemas.microsoft.com/office/powerpoint/2010/main" val="1334184536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51027e7d3e44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hade">
            <a:extLst xmlns:a="http://schemas.openxmlformats.org/drawingml/2006/main">
              <a:ext uri="{FF2B5EF4-FFF2-40B4-BE49-F238E27FC236}">
                <a16:creationId xmlns:a16="http://schemas.microsoft.com/office/drawing/2014/main" id="{0017BF78-4E60-4A24-B8EE-B54313B1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19">
              <a:alpha val="81569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748276F4-A391-4DA1-BEA7-185C0D3B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6858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D3AD52"/>
                </a:solidFill>
              </a:defRPr>
            </a:pPr>
            <a:r>
              <a:rPr sz="1350" b="1">
                <a:solidFill>
                  <a:srgbClr val="D3AD52"/>
                </a:solidFill>
              </a:rPr>
              <a:t>CLOSING DECLARATION</a:t>
            </a:r>
          </a:p>
        </p:txBody>
      </p:sp>
      <p:sp>
        <p:nvSpPr>
          <p:cNvPr id="4" name="declaration">
            <a:extLst xmlns:a="http://schemas.openxmlformats.org/drawingml/2006/main">
              <a:ext uri="{FF2B5EF4-FFF2-40B4-BE49-F238E27FC236}">
                <a16:creationId xmlns:a16="http://schemas.microsoft.com/office/drawing/2014/main" id="{DDC96ED7-EB1E-4E2A-BF7D-D98C9968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190625"/>
            <a:ext cx="85725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The Lord is my light,</a:t>
            </a:r>
          </a:p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my salvation, and my strength.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I will pursue His presence,</a:t>
            </a:r>
          </a:p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rest in His security,</a:t>
            </a:r>
          </a:p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and turn every elevation</a:t>
            </a:r>
          </a:p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into His exaltation.</a:t>
            </a:r>
          </a:p>
        </p:txBody>
      </p:sp>
      <p:sp>
        <p:nvSpPr>
          <p:cNvPr id="5" name="rule">
            <a:extLst xmlns:a="http://schemas.openxmlformats.org/drawingml/2006/main">
              <a:ext uri="{FF2B5EF4-FFF2-40B4-BE49-F238E27FC236}">
                <a16:creationId xmlns:a16="http://schemas.microsoft.com/office/drawing/2014/main" id="{A0A91B60-AA7E-436B-934C-25817A01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476875"/>
            <a:ext cx="2857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A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motto">
            <a:extLst xmlns:a="http://schemas.openxmlformats.org/drawingml/2006/main">
              <a:ext uri="{FF2B5EF4-FFF2-40B4-BE49-F238E27FC236}">
                <a16:creationId xmlns:a16="http://schemas.microsoft.com/office/drawing/2014/main" id="{16272FD3-C8EC-4BFA-803A-98957681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810250"/>
            <a:ext cx="647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6F2E8"/>
                </a:solidFill>
              </a:defRPr>
            </a:pPr>
            <a:r>
              <a:rPr sz="1575" b="1">
                <a:solidFill>
                  <a:srgbClr val="F6F2E8"/>
                </a:solidFill>
              </a:rPr>
              <a:t>Because we love God, we love People.</a:t>
            </a:r>
          </a:p>
        </p:txBody>
      </p:sp>
    </p:spTree>
    <p:extLst>
      <p:ext uri="{BB962C8B-B14F-4D97-AF65-F5344CB8AC3E}">
        <p14:creationId xmlns:p14="http://schemas.microsoft.com/office/powerpoint/2010/main" val="7430051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2026-09-14T20:21:37.5540000Z</dcterms:created>
  <dcterms:modified xsi:type="dcterms:W3CDTF">2026-09-14T20:21:37.5540000Z</dcterms:modified>
</coreProperties>
</file>