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The Holy Bible, Joshua 6:1–7, 9–11, 15–16, 20.</a:t>
            </a:r>
          </a:p>
          <a:p>
            <a:r>
              <a:t>- Joseph M. A. Strong, “Preparation for Victory” sermon manuscript, 2026.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44D740-B8E1-480B-AF9D-97A0E0168F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CC3A1A-CF1C-4F53-A1EE-1CF55DBD6B7B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2857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E2D"/>
                </a:solidFill>
              </a:defRPr>
            </a:pPr>
            <a:r>
              <a:rPr sz="1275" b="1">
                <a:solidFill>
                  <a:srgbClr val="B88E2D"/>
                </a:solidFill>
              </a:rPr>
              <a:t>PHASE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DEEB72-0F18-4017-B8E3-961D99EFE576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66675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4725" b="1">
                <a:solidFill>
                  <a:srgbClr val="FFFFFF"/>
                </a:solidFill>
              </a:defRPr>
            </a:pPr>
            <a:r>
              <a:rPr sz="4725" b="1">
                <a:solidFill>
                  <a:srgbClr val="FFFFFF"/>
                </a:solidFill>
              </a:rPr>
              <a:t>ROOTED IN</a:t>
            </a:r>
          </a:p>
          <a:p>
            <a:pPr algn="l">
              <a:buNone/>
              <a:defRPr sz="4725" b="1">
                <a:solidFill>
                  <a:srgbClr val="FFFFFF"/>
                </a:solidFill>
              </a:defRPr>
            </a:pPr>
            <a:r>
              <a:rPr sz="4725" b="1">
                <a:solidFill>
                  <a:srgbClr val="FFFFFF"/>
                </a:solidFill>
              </a:rPr>
              <a:t>LEADERSHIP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1E2422-9570-4B26-BC2D-54BC38F4E957}"/>
              </a:ext>
            </a:extLst>
          </p:cNvPr>
          <p:cNvSpPr>
            <a:spLocks noGrp="1"/>
          </p:cNvSpPr>
          <p:nvPr/>
        </p:nvSpPr>
        <p:spPr>
          <a:xfrm>
            <a:off x="723900" y="34290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DDE8EF"/>
                </a:solidFill>
              </a:defRPr>
            </a:pPr>
            <a:r>
              <a:rPr sz="1950" b="0">
                <a:solidFill>
                  <a:srgbClr val="DDE8EF"/>
                </a:solidFill>
              </a:rPr>
              <a:t>Joshua 6  |  Preparation for Victory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C2A4BC-874B-48EB-A08E-9778C36EE14B}"/>
              </a:ext>
            </a:extLst>
          </p:cNvPr>
          <p:cNvSpPr>
            <a:spLocks noGrp="1"/>
          </p:cNvSpPr>
          <p:nvPr/>
        </p:nvSpPr>
        <p:spPr>
          <a:xfrm>
            <a:off x="723900" y="4143375"/>
            <a:ext cx="4953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F2980C-3F74-4B6B-AA03-4ADC54F18AF6}"/>
              </a:ext>
            </a:extLst>
          </p:cNvPr>
          <p:cNvSpPr>
            <a:spLocks noGrp="1"/>
          </p:cNvSpPr>
          <p:nvPr/>
        </p:nvSpPr>
        <p:spPr>
          <a:xfrm>
            <a:off x="723900" y="4476750"/>
            <a:ext cx="685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 dirty="0">
                <a:solidFill>
                  <a:srgbClr val="FFFFFF"/>
                </a:solidFill>
              </a:rPr>
              <a:t>God announces the victory</a:t>
            </a:r>
            <a:r>
              <a:rPr lang="en-US" sz="1875" b="1" dirty="0">
                <a:solidFill>
                  <a:srgbClr val="FFFFFF"/>
                </a:solidFill>
              </a:rPr>
              <a:t>, </a:t>
            </a:r>
            <a:endParaRPr sz="1875" b="1" dirty="0">
              <a:solidFill>
                <a:srgbClr val="FFFFFF"/>
              </a:solidFill>
            </a:endParaRPr>
          </a:p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 dirty="0">
                <a:solidFill>
                  <a:srgbClr val="FFFFFF"/>
                </a:solidFill>
              </a:rPr>
              <a:t>then prepares the people to walk in it.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A5093F-4138-406E-8CE4-53E85465D4BF}"/>
              </a:ext>
            </a:extLst>
          </p:cNvPr>
          <p:cNvSpPr>
            <a:spLocks noGrp="1"/>
          </p:cNvSpPr>
          <p:nvPr/>
        </p:nvSpPr>
        <p:spPr>
          <a:xfrm>
            <a:off x="10096500" y="609600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75" b="1">
                <a:solidFill>
                  <a:srgbClr val="B88E2D"/>
                </a:solidFill>
              </a:defRPr>
            </a:pPr>
            <a:r>
              <a:rPr sz="975" b="1">
                <a:solidFill>
                  <a:srgbClr val="B88E2D"/>
                </a:solidFill>
              </a:rPr>
              <a:t>BIBLE STUDY</a:t>
            </a:r>
          </a:p>
        </p:txBody>
      </p:sp>
    </p:spTree>
    <p:extLst>
      <p:ext uri="{BB962C8B-B14F-4D97-AF65-F5344CB8AC3E}">
        <p14:creationId xmlns:p14="http://schemas.microsoft.com/office/powerpoint/2010/main" val="1169705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691D7F-F71C-4CC2-B12F-6C90B1BA5B5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52D6A0-522B-4A3C-AD0E-99F40DCB2667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A3115B-14F5-4089-8F1B-DCA035DD041C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5. Respond When God Says It’s Time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A1009B-0AA3-441C-8033-E667E66B369A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451316-E8D1-4BB4-82B9-FC15FD605F16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AF370C-B032-4717-A5AA-B57C4A709C0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270C35-2E66-4759-8FB6-C5E38E7E344F}"/>
              </a:ext>
            </a:extLst>
          </p:cNvPr>
          <p:cNvSpPr>
            <a:spLocks noGrp="1"/>
          </p:cNvSpPr>
          <p:nvPr/>
        </p:nvSpPr>
        <p:spPr>
          <a:xfrm>
            <a:off x="781050" y="1762125"/>
            <a:ext cx="9048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142C41"/>
                </a:solidFill>
              </a:defRPr>
            </a:pPr>
            <a:r>
              <a:rPr sz="2025" b="1">
                <a:solidFill>
                  <a:srgbClr val="142C41"/>
                </a:solidFill>
              </a:rPr>
              <a:t>“Shout, for the Lord has given you the city!”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05DF2F-3009-4EC3-A1B3-DFD26D655AC4}"/>
              </a:ext>
            </a:extLst>
          </p:cNvPr>
          <p:cNvSpPr>
            <a:spLocks noGrp="1"/>
          </p:cNvSpPr>
          <p:nvPr/>
        </p:nvSpPr>
        <p:spPr>
          <a:xfrm>
            <a:off x="781050" y="2381250"/>
            <a:ext cx="857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2D6B91"/>
                </a:solidFill>
              </a:defRPr>
            </a:pPr>
            <a:r>
              <a:rPr sz="2025" b="1">
                <a:solidFill>
                  <a:srgbClr val="2D6B91"/>
                </a:solidFill>
              </a:rPr>
              <a:t>The silence ends at the appointed moment.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0AFCDF-38DD-44ED-A69F-DFD1543C045D}"/>
              </a:ext>
            </a:extLst>
          </p:cNvPr>
          <p:cNvSpPr>
            <a:spLocks noGrp="1"/>
          </p:cNvSpPr>
          <p:nvPr/>
        </p:nvSpPr>
        <p:spPr>
          <a:xfrm>
            <a:off x="1190625" y="3476625"/>
            <a:ext cx="9620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Rooted leaders know when to wait,</a:t>
            </a:r>
          </a:p>
          <a:p>
            <a:pPr algn="ctr">
              <a:buNone/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when to speak, and when to move.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EB4B7-5196-4E45-BE97-670C33ECEAC6}"/>
              </a:ext>
            </a:extLst>
          </p:cNvPr>
          <p:cNvSpPr>
            <a:spLocks noGrp="1"/>
          </p:cNvSpPr>
          <p:nvPr/>
        </p:nvSpPr>
        <p:spPr>
          <a:xfrm>
            <a:off x="1285875" y="5000625"/>
            <a:ext cx="933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0">
                <a:solidFill>
                  <a:srgbClr val="5A6066"/>
                </a:solidFill>
              </a:defRPr>
            </a:pPr>
            <a:r>
              <a:rPr sz="1725" b="0" dirty="0">
                <a:solidFill>
                  <a:srgbClr val="5A6066"/>
                </a:solidFill>
              </a:rPr>
              <a:t>The shout is obedient response</a:t>
            </a:r>
            <a:r>
              <a:rPr lang="en-US" sz="1725" b="0" dirty="0">
                <a:solidFill>
                  <a:srgbClr val="5A6066"/>
                </a:solidFill>
              </a:rPr>
              <a:t>, </a:t>
            </a:r>
            <a:r>
              <a:rPr sz="1725" b="0" dirty="0">
                <a:solidFill>
                  <a:srgbClr val="5A6066"/>
                </a:solidFill>
              </a:rPr>
              <a:t>not manipulation.</a:t>
            </a:r>
          </a:p>
        </p:txBody>
      </p:sp>
    </p:spTree>
    <p:extLst>
      <p:ext uri="{BB962C8B-B14F-4D97-AF65-F5344CB8AC3E}">
        <p14:creationId xmlns:p14="http://schemas.microsoft.com/office/powerpoint/2010/main" val="105491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1343822-6693-44BD-9A2C-4DFC287047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FD3EF2-3C76-4148-B303-041D35270EC1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139193-0009-4670-AD4C-8C77A74DA7FE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 VICTOR Leadership Practice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1CFF4F-D3CD-482E-993A-91050228B572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8AEC30-EB2D-4649-8516-72297F8A285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838736-AB4D-4853-8855-F28219802908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F67C07-73FF-4E65-9AFA-CF43C888930F}"/>
              </a:ext>
            </a:extLst>
          </p:cNvPr>
          <p:cNvSpPr>
            <a:spLocks noGrp="1"/>
          </p:cNvSpPr>
          <p:nvPr/>
        </p:nvSpPr>
        <p:spPr>
          <a:xfrm>
            <a:off x="857250" y="16668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2D171F-5EE8-40C7-9505-7C9D0E166BBC}"/>
              </a:ext>
            </a:extLst>
          </p:cNvPr>
          <p:cNvSpPr>
            <a:spLocks noGrp="1"/>
          </p:cNvSpPr>
          <p:nvPr/>
        </p:nvSpPr>
        <p:spPr>
          <a:xfrm>
            <a:off x="857250" y="16668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V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AAA77C-997F-4C74-9754-464E403B0D33}"/>
              </a:ext>
            </a:extLst>
          </p:cNvPr>
          <p:cNvSpPr>
            <a:spLocks noGrp="1"/>
          </p:cNvSpPr>
          <p:nvPr/>
        </p:nvSpPr>
        <p:spPr>
          <a:xfrm>
            <a:off x="1524000" y="16668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Verify the word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658281-1472-4D0B-A717-2B95697C71A0}"/>
              </a:ext>
            </a:extLst>
          </p:cNvPr>
          <p:cNvSpPr>
            <a:spLocks noGrp="1"/>
          </p:cNvSpPr>
          <p:nvPr/>
        </p:nvSpPr>
        <p:spPr>
          <a:xfrm>
            <a:off x="857250" y="23336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505325-E44B-489E-9A6E-8F84E0F1D17D}"/>
              </a:ext>
            </a:extLst>
          </p:cNvPr>
          <p:cNvSpPr>
            <a:spLocks noGrp="1"/>
          </p:cNvSpPr>
          <p:nvPr/>
        </p:nvSpPr>
        <p:spPr>
          <a:xfrm>
            <a:off x="857250" y="23336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A0C449-AFD6-4988-B4F0-54435759212B}"/>
              </a:ext>
            </a:extLst>
          </p:cNvPr>
          <p:cNvSpPr>
            <a:spLocks noGrp="1"/>
          </p:cNvSpPr>
          <p:nvPr/>
        </p:nvSpPr>
        <p:spPr>
          <a:xfrm>
            <a:off x="1524000" y="23336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Interpret resistance rightly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4FBFEB-C0BD-4E11-8C0F-470049FCD664}"/>
              </a:ext>
            </a:extLst>
          </p:cNvPr>
          <p:cNvSpPr>
            <a:spLocks noGrp="1"/>
          </p:cNvSpPr>
          <p:nvPr/>
        </p:nvSpPr>
        <p:spPr>
          <a:xfrm>
            <a:off x="857250" y="30003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6DD2B6-FCF2-4B42-9CA1-6A225C661908}"/>
              </a:ext>
            </a:extLst>
          </p:cNvPr>
          <p:cNvSpPr>
            <a:spLocks noGrp="1"/>
          </p:cNvSpPr>
          <p:nvPr/>
        </p:nvSpPr>
        <p:spPr>
          <a:xfrm>
            <a:off x="857250" y="30003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C1E3A0-C0A2-44CC-A5C3-EF8C79201192}"/>
              </a:ext>
            </a:extLst>
          </p:cNvPr>
          <p:cNvSpPr>
            <a:spLocks noGrp="1"/>
          </p:cNvSpPr>
          <p:nvPr/>
        </p:nvSpPr>
        <p:spPr>
          <a:xfrm>
            <a:off x="1524000" y="30003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Center God’s presence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87A2C-D809-404E-94FB-FEF78D674A10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F16F1C-0F4B-4F61-868A-2B8E601E1A48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BCD9A2-2DDD-47D8-BB26-4A9241E3614D}"/>
              </a:ext>
            </a:extLst>
          </p:cNvPr>
          <p:cNvSpPr>
            <a:spLocks noGrp="1"/>
          </p:cNvSpPr>
          <p:nvPr/>
        </p:nvSpPr>
        <p:spPr>
          <a:xfrm>
            <a:off x="1524000" y="36671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Train your tongue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3AB3EF-8AAB-4A29-A525-5559A0348FDA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457200" cy="4572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EBF867-D169-431E-AEA7-344153336F6E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F50C5F-0FD2-4774-97A3-E624DEFC261C}"/>
              </a:ext>
            </a:extLst>
          </p:cNvPr>
          <p:cNvSpPr>
            <a:spLocks noGrp="1"/>
          </p:cNvSpPr>
          <p:nvPr/>
        </p:nvSpPr>
        <p:spPr>
          <a:xfrm>
            <a:off x="1524000" y="433387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Obey the process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EC1EA3-CC7C-4FB9-A379-EBD08D95BA89}"/>
              </a:ext>
            </a:extLst>
          </p:cNvPr>
          <p:cNvSpPr>
            <a:spLocks noGrp="1"/>
          </p:cNvSpPr>
          <p:nvPr/>
        </p:nvSpPr>
        <p:spPr>
          <a:xfrm>
            <a:off x="857250" y="5000625"/>
            <a:ext cx="457200" cy="457200"/>
          </a:xfrm>
          <a:prstGeom prst="rect">
            <a:avLst/>
          </a:prstGeom>
          <a:solidFill>
            <a:srgbClr val="2D6B91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7F9B18-B373-45E0-A5C8-05992E67A85B}"/>
              </a:ext>
            </a:extLst>
          </p:cNvPr>
          <p:cNvSpPr>
            <a:spLocks noGrp="1"/>
          </p:cNvSpPr>
          <p:nvPr/>
        </p:nvSpPr>
        <p:spPr>
          <a:xfrm>
            <a:off x="857250" y="5000625"/>
            <a:ext cx="457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AEC5AD-A89C-4DCC-B35C-3DDCAE639698}"/>
              </a:ext>
            </a:extLst>
          </p:cNvPr>
          <p:cNvSpPr>
            <a:spLocks noGrp="1"/>
          </p:cNvSpPr>
          <p:nvPr/>
        </p:nvSpPr>
        <p:spPr>
          <a:xfrm>
            <a:off x="1524000" y="5000625"/>
            <a:ext cx="838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Remain consistent</a:t>
            </a:r>
          </a:p>
        </p:txBody>
      </p:sp>
    </p:spTree>
    <p:extLst>
      <p:ext uri="{BB962C8B-B14F-4D97-AF65-F5344CB8AC3E}">
        <p14:creationId xmlns:p14="http://schemas.microsoft.com/office/powerpoint/2010/main" val="926019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5FC8F8-7DA2-40FA-8412-8E95626478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01C490-F746-480F-8F29-D355F3B985BB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3B4261-3BBC-491E-B3EB-9618C9D7236C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Case Study: Open Door, Divided Team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F9D5BA-4681-4D23-B460-5C0944CE78C9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AB0102-45AE-4C65-B950-D658C676DC0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042245-748D-4A14-A49A-006583B0D473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9FF74B-7CFF-40F7-9AAF-FFFDEF758AC7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10382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142C41"/>
                </a:solidFill>
              </a:defRPr>
            </a:pPr>
            <a:r>
              <a:rPr sz="1950" b="1" dirty="0">
                <a:solidFill>
                  <a:srgbClr val="142C41"/>
                </a:solidFill>
              </a:rPr>
              <a:t>A ministry receives a promising opportunity, but the team is anxious, divided, and reacting publicly. The leader is tempted to force immediate action</a:t>
            </a:r>
            <a:r>
              <a:rPr lang="en-US" sz="1950" b="1" dirty="0">
                <a:solidFill>
                  <a:srgbClr val="142C41"/>
                </a:solidFill>
              </a:rPr>
              <a:t>, </a:t>
            </a:r>
            <a:r>
              <a:rPr sz="1950" b="1" dirty="0">
                <a:solidFill>
                  <a:srgbClr val="142C41"/>
                </a:solidFill>
              </a:rPr>
              <a:t>or cancel everything.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97B146-0D6F-42E7-A4EE-BC3187B292E7}"/>
              </a:ext>
            </a:extLst>
          </p:cNvPr>
          <p:cNvSpPr>
            <a:spLocks noGrp="1"/>
          </p:cNvSpPr>
          <p:nvPr/>
        </p:nvSpPr>
        <p:spPr>
          <a:xfrm>
            <a:off x="781050" y="3238500"/>
            <a:ext cx="10382250" cy="1809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BCB121-BAF5-4CF0-9314-C41AACF8AAD8}"/>
              </a:ext>
            </a:extLst>
          </p:cNvPr>
          <p:cNvSpPr>
            <a:spLocks noGrp="1"/>
          </p:cNvSpPr>
          <p:nvPr/>
        </p:nvSpPr>
        <p:spPr>
          <a:xfrm>
            <a:off x="1095375" y="347662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E4646C-8D17-4E2C-8EE6-C56F6A03AAEA}"/>
              </a:ext>
            </a:extLst>
          </p:cNvPr>
          <p:cNvSpPr>
            <a:spLocks noGrp="1"/>
          </p:cNvSpPr>
          <p:nvPr/>
        </p:nvSpPr>
        <p:spPr>
          <a:xfrm>
            <a:off x="1362075" y="3381375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0">
                <a:solidFill>
                  <a:srgbClr val="101820"/>
                </a:solidFill>
              </a:defRPr>
            </a:pPr>
            <a:r>
              <a:rPr sz="1575" b="0">
                <a:solidFill>
                  <a:srgbClr val="101820"/>
                </a:solidFill>
              </a:rPr>
              <a:t>What must the leader verify before calling this God-given?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B0AD9-813F-49B4-80C9-9AB2FA366294}"/>
              </a:ext>
            </a:extLst>
          </p:cNvPr>
          <p:cNvSpPr>
            <a:spLocks noGrp="1"/>
          </p:cNvSpPr>
          <p:nvPr/>
        </p:nvSpPr>
        <p:spPr>
          <a:xfrm>
            <a:off x="1095375" y="40005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AE012A-B972-4738-B580-B9535AB66817}"/>
              </a:ext>
            </a:extLst>
          </p:cNvPr>
          <p:cNvSpPr>
            <a:spLocks noGrp="1"/>
          </p:cNvSpPr>
          <p:nvPr/>
        </p:nvSpPr>
        <p:spPr>
          <a:xfrm>
            <a:off x="1362075" y="3905250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0">
                <a:solidFill>
                  <a:srgbClr val="101820"/>
                </a:solidFill>
              </a:defRPr>
            </a:pPr>
            <a:r>
              <a:rPr sz="1575" b="0" dirty="0">
                <a:solidFill>
                  <a:srgbClr val="101820"/>
                </a:solidFill>
              </a:rPr>
              <a:t>What speech must stop</a:t>
            </a:r>
            <a:r>
              <a:rPr lang="en-US" sz="1575" b="0" dirty="0">
                <a:solidFill>
                  <a:srgbClr val="101820"/>
                </a:solidFill>
              </a:rPr>
              <a:t>, </a:t>
            </a:r>
            <a:r>
              <a:rPr sz="1575" b="0" dirty="0">
                <a:solidFill>
                  <a:srgbClr val="101820"/>
                </a:solidFill>
              </a:rPr>
              <a:t>and what truthful conversation must continue?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47BE9-421A-4422-8DCA-C69143BCFD00}"/>
              </a:ext>
            </a:extLst>
          </p:cNvPr>
          <p:cNvSpPr>
            <a:spLocks noGrp="1"/>
          </p:cNvSpPr>
          <p:nvPr/>
        </p:nvSpPr>
        <p:spPr>
          <a:xfrm>
            <a:off x="1095375" y="45243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4F387D-80A3-40A4-9C1C-8D76908FDB11}"/>
              </a:ext>
            </a:extLst>
          </p:cNvPr>
          <p:cNvSpPr>
            <a:spLocks noGrp="1"/>
          </p:cNvSpPr>
          <p:nvPr/>
        </p:nvSpPr>
        <p:spPr>
          <a:xfrm>
            <a:off x="1362075" y="4429125"/>
            <a:ext cx="92583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0">
                <a:solidFill>
                  <a:srgbClr val="101820"/>
                </a:solidFill>
              </a:defRPr>
            </a:pPr>
            <a:r>
              <a:rPr sz="1575" b="0">
                <a:solidFill>
                  <a:srgbClr val="101820"/>
                </a:solidFill>
              </a:rPr>
              <a:t>What would consistent preparation and timely action require?</a:t>
            </a:r>
          </a:p>
        </p:txBody>
      </p:sp>
    </p:spTree>
    <p:extLst>
      <p:ext uri="{BB962C8B-B14F-4D97-AF65-F5344CB8AC3E}">
        <p14:creationId xmlns:p14="http://schemas.microsoft.com/office/powerpoint/2010/main" val="1723400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0EA4282-91D0-42B5-81BB-97BA0A322A6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942453-299F-4A6E-A6BB-9EF72ABA0C06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9CC408-C42D-4123-A2ED-34FD9949D031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Leadership Inventory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EA5173-D85B-4A6D-85E9-D8F2F98B2C2C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48837F-83DF-4089-AAE3-66D2D3ECB7AE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A99DE9-A8C9-4E5E-B77D-44BE064C99AD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1D8D60-6CDB-4A85-98C6-80969BE11A7A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6BC14B-FDAB-4FCB-98EC-07A838F208D7}"/>
              </a:ext>
            </a:extLst>
          </p:cNvPr>
          <p:cNvSpPr>
            <a:spLocks noGrp="1"/>
          </p:cNvSpPr>
          <p:nvPr/>
        </p:nvSpPr>
        <p:spPr>
          <a:xfrm>
            <a:off x="1123950" y="16192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Can I distinguish God’s promise from my preference?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F69C64-160F-47D0-9431-B36100D2D88B}"/>
              </a:ext>
            </a:extLst>
          </p:cNvPr>
          <p:cNvSpPr>
            <a:spLocks noGrp="1"/>
          </p:cNvSpPr>
          <p:nvPr/>
        </p:nvSpPr>
        <p:spPr>
          <a:xfrm>
            <a:off x="857250" y="24384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F8F3B9-3C9A-4F06-94AC-A9BB6B4278FA}"/>
              </a:ext>
            </a:extLst>
          </p:cNvPr>
          <p:cNvSpPr>
            <a:spLocks noGrp="1"/>
          </p:cNvSpPr>
          <p:nvPr/>
        </p:nvSpPr>
        <p:spPr>
          <a:xfrm>
            <a:off x="1123950" y="23431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Do I keep God’s presence central?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1A8FC6-EB56-45C8-A032-72A9CBB9F1F3}"/>
              </a:ext>
            </a:extLst>
          </p:cNvPr>
          <p:cNvSpPr>
            <a:spLocks noGrp="1"/>
          </p:cNvSpPr>
          <p:nvPr/>
        </p:nvSpPr>
        <p:spPr>
          <a:xfrm>
            <a:off x="857250" y="31623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97155E-3CA8-4D1C-B732-B4C0D8356F8F}"/>
              </a:ext>
            </a:extLst>
          </p:cNvPr>
          <p:cNvSpPr>
            <a:spLocks noGrp="1"/>
          </p:cNvSpPr>
          <p:nvPr/>
        </p:nvSpPr>
        <p:spPr>
          <a:xfrm>
            <a:off x="1123950" y="30670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Can I govern my speech under pressure?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5EDCE3-1A64-4DC7-8244-55EC3C7B0B52}"/>
              </a:ext>
            </a:extLst>
          </p:cNvPr>
          <p:cNvSpPr>
            <a:spLocks noGrp="1"/>
          </p:cNvSpPr>
          <p:nvPr/>
        </p:nvSpPr>
        <p:spPr>
          <a:xfrm>
            <a:off x="857250" y="38862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4D07B-9C0E-4DE5-AACF-C785736262C2}"/>
              </a:ext>
            </a:extLst>
          </p:cNvPr>
          <p:cNvSpPr>
            <a:spLocks noGrp="1"/>
          </p:cNvSpPr>
          <p:nvPr/>
        </p:nvSpPr>
        <p:spPr>
          <a:xfrm>
            <a:off x="1123950" y="37909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101820"/>
                </a:solidFill>
              </a:defRPr>
            </a:pPr>
            <a:r>
              <a:rPr sz="1950" b="0">
                <a:solidFill>
                  <a:srgbClr val="101820"/>
                </a:solidFill>
              </a:rPr>
              <a:t>Can I stay consistent without visible results?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41BDE7-7679-459B-8699-C59A6B9E8985}"/>
              </a:ext>
            </a:extLst>
          </p:cNvPr>
          <p:cNvSpPr>
            <a:spLocks noGrp="1"/>
          </p:cNvSpPr>
          <p:nvPr/>
        </p:nvSpPr>
        <p:spPr>
          <a:xfrm>
            <a:off x="857250" y="4610100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4B8DAF-35D4-4592-B736-838C904C72D9}"/>
              </a:ext>
            </a:extLst>
          </p:cNvPr>
          <p:cNvSpPr>
            <a:spLocks noGrp="1"/>
          </p:cNvSpPr>
          <p:nvPr/>
        </p:nvSpPr>
        <p:spPr>
          <a:xfrm>
            <a:off x="1123950" y="4514850"/>
            <a:ext cx="9544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0">
                <a:solidFill>
                  <a:srgbClr val="101820"/>
                </a:solidFill>
              </a:defRPr>
            </a:pPr>
            <a:r>
              <a:rPr sz="1950" b="0" dirty="0">
                <a:solidFill>
                  <a:srgbClr val="101820"/>
                </a:solidFill>
              </a:rPr>
              <a:t>Can I wait faithfully</a:t>
            </a:r>
            <a:r>
              <a:rPr lang="en-US" sz="1950" b="0" dirty="0">
                <a:solidFill>
                  <a:srgbClr val="101820"/>
                </a:solidFill>
              </a:rPr>
              <a:t>, </a:t>
            </a:r>
            <a:r>
              <a:rPr sz="1950" b="0" dirty="0">
                <a:solidFill>
                  <a:srgbClr val="101820"/>
                </a:solidFill>
              </a:rPr>
              <a:t>and respond decisively?</a:t>
            </a:r>
          </a:p>
        </p:txBody>
      </p:sp>
    </p:spTree>
    <p:extLst>
      <p:ext uri="{BB962C8B-B14F-4D97-AF65-F5344CB8AC3E}">
        <p14:creationId xmlns:p14="http://schemas.microsoft.com/office/powerpoint/2010/main" val="170387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A4DDA1-C7F9-49AC-8B2F-B014DFE86C4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5B7DF7-4F47-4818-B818-036B587837EF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67C9F7-8DBC-431C-BB7B-D6F917CBB069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My Preparation for Victory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99A9A8-AB31-4EA8-82AB-833D6FBBF775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8FD603-032B-4106-8332-9ADE05B77A00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9B7CEF-4564-46DC-ACF2-24AFAF5D0B2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14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ADB4E2-2555-4AF6-967C-85D7D675BF9C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2667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E2D"/>
                </a:solidFill>
              </a:defRPr>
            </a:pPr>
            <a:r>
              <a:rPr sz="1275" b="1">
                <a:solidFill>
                  <a:srgbClr val="B88E2D"/>
                </a:solidFill>
              </a:rPr>
              <a:t>NAME THE WALL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10C7BA-639C-4EB0-98AE-C21494E60F1E}"/>
              </a:ext>
            </a:extLst>
          </p:cNvPr>
          <p:cNvSpPr>
            <a:spLocks noGrp="1"/>
          </p:cNvSpPr>
          <p:nvPr/>
        </p:nvSpPr>
        <p:spPr>
          <a:xfrm>
            <a:off x="857250" y="2095500"/>
            <a:ext cx="9525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42C41"/>
                </a:solidFill>
              </a:defRPr>
            </a:pPr>
            <a:r>
              <a:rPr sz="2625" b="1" dirty="0">
                <a:solidFill>
                  <a:srgbClr val="142C41"/>
                </a:solidFill>
              </a:rPr>
              <a:t>What resistance, fear, or closed </a:t>
            </a:r>
            <a:r>
              <a:rPr lang="en-US" sz="2625" b="1" dirty="0">
                <a:solidFill>
                  <a:srgbClr val="142C41"/>
                </a:solidFill>
              </a:rPr>
              <a:t>door</a:t>
            </a:r>
            <a:endParaRPr sz="2625" b="1" dirty="0">
              <a:solidFill>
                <a:srgbClr val="142C41"/>
              </a:solidFill>
            </a:endParaRPr>
          </a:p>
          <a:p>
            <a:pPr algn="l">
              <a:buNone/>
              <a:defRPr sz="2625" b="1">
                <a:solidFill>
                  <a:srgbClr val="142C41"/>
                </a:solidFill>
              </a:defRPr>
            </a:pPr>
            <a:r>
              <a:rPr sz="2625" b="1" dirty="0">
                <a:solidFill>
                  <a:srgbClr val="142C41"/>
                </a:solidFill>
              </a:rPr>
              <a:t>is shaping my interpretation?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4AF27F-0BED-4FCA-9D73-087C856F4252}"/>
              </a:ext>
            </a:extLst>
          </p:cNvPr>
          <p:cNvSpPr>
            <a:spLocks noGrp="1"/>
          </p:cNvSpPr>
          <p:nvPr/>
        </p:nvSpPr>
        <p:spPr>
          <a:xfrm>
            <a:off x="857250" y="3333750"/>
            <a:ext cx="9906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468D8-518E-48B7-B9B9-50388BA48B55}"/>
              </a:ext>
            </a:extLst>
          </p:cNvPr>
          <p:cNvSpPr>
            <a:spLocks noGrp="1"/>
          </p:cNvSpPr>
          <p:nvPr/>
        </p:nvSpPr>
        <p:spPr>
          <a:xfrm>
            <a:off x="857250" y="3714750"/>
            <a:ext cx="3714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2D6B91"/>
                </a:solidFill>
              </a:defRPr>
            </a:pPr>
            <a:r>
              <a:rPr sz="1275" b="1">
                <a:solidFill>
                  <a:srgbClr val="2D6B91"/>
                </a:solidFill>
              </a:rPr>
              <a:t>RECEIVE THE INSTRUCTION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2A3A85-3153-46DA-B24B-22FDE741EA4A}"/>
              </a:ext>
            </a:extLst>
          </p:cNvPr>
          <p:cNvSpPr>
            <a:spLocks noGrp="1"/>
          </p:cNvSpPr>
          <p:nvPr/>
        </p:nvSpPr>
        <p:spPr>
          <a:xfrm>
            <a:off x="857250" y="4143375"/>
            <a:ext cx="9525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142C41"/>
                </a:solidFill>
              </a:defRPr>
            </a:pPr>
            <a:r>
              <a:rPr sz="2100" b="1">
                <a:solidFill>
                  <a:srgbClr val="142C41"/>
                </a:solidFill>
              </a:rPr>
              <a:t>What has God said?  What must I obey this week?</a:t>
            </a:r>
          </a:p>
        </p:txBody>
      </p:sp>
    </p:spTree>
    <p:extLst>
      <p:ext uri="{BB962C8B-B14F-4D97-AF65-F5344CB8AC3E}">
        <p14:creationId xmlns:p14="http://schemas.microsoft.com/office/powerpoint/2010/main" val="434850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251881-408A-4896-AA5A-7DF4228EBA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B507F4-3A0D-4626-AA00-00CC10D0BD87}"/>
              </a:ext>
            </a:extLst>
          </p:cNvPr>
          <p:cNvSpPr>
            <a:spLocks noGrp="1"/>
          </p:cNvSpPr>
          <p:nvPr/>
        </p:nvSpPr>
        <p:spPr>
          <a:xfrm>
            <a:off x="714375" y="7143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CLOSING PRAYER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CBF301-8DCB-4E84-BF0A-CB36615A2658}"/>
              </a:ext>
            </a:extLst>
          </p:cNvPr>
          <p:cNvSpPr>
            <a:spLocks noGrp="1"/>
          </p:cNvSpPr>
          <p:nvPr/>
        </p:nvSpPr>
        <p:spPr>
          <a:xfrm>
            <a:off x="714375" y="1476375"/>
            <a:ext cx="8572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Lord, prepare us</a:t>
            </a:r>
          </a:p>
          <a:p>
            <a:pPr algn="l">
              <a:buNone/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for the victory</a:t>
            </a:r>
          </a:p>
          <a:p>
            <a:pPr algn="l">
              <a:buNone/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You have promised.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C8D73C-29A4-4E14-B505-30094E23E369}"/>
              </a:ext>
            </a:extLst>
          </p:cNvPr>
          <p:cNvSpPr>
            <a:spLocks noGrp="1"/>
          </p:cNvSpPr>
          <p:nvPr/>
        </p:nvSpPr>
        <p:spPr>
          <a:xfrm>
            <a:off x="742950" y="3905250"/>
            <a:ext cx="9334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0">
                <a:solidFill>
                  <a:srgbClr val="DDE8EF"/>
                </a:solidFill>
              </a:defRPr>
            </a:pPr>
            <a:r>
              <a:rPr sz="1875" b="0">
                <a:solidFill>
                  <a:srgbClr val="DDE8EF"/>
                </a:solidFill>
              </a:rPr>
              <a:t>Teach us to trust Your Word, center Your presence, govern our voices, remain consistent, and move in Your timing. Amen.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BF0A7A-7C1E-4EA7-B62F-57C34B406414}"/>
              </a:ext>
            </a:extLst>
          </p:cNvPr>
          <p:cNvSpPr>
            <a:spLocks noGrp="1"/>
          </p:cNvSpPr>
          <p:nvPr/>
        </p:nvSpPr>
        <p:spPr>
          <a:xfrm>
            <a:off x="742950" y="5238750"/>
            <a:ext cx="4953000" cy="28575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6B6CB4-B0C6-45E9-BE84-8A5B40DBB3E1}"/>
              </a:ext>
            </a:extLst>
          </p:cNvPr>
          <p:cNvSpPr>
            <a:spLocks noGrp="1"/>
          </p:cNvSpPr>
          <p:nvPr/>
        </p:nvSpPr>
        <p:spPr>
          <a:xfrm>
            <a:off x="742950" y="5619750"/>
            <a:ext cx="590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B88E2D"/>
                </a:solidFill>
              </a:defRPr>
            </a:pPr>
            <a:r>
              <a:rPr sz="1125" b="1">
                <a:solidFill>
                  <a:srgbClr val="B88E2D"/>
                </a:solidFill>
              </a:rPr>
              <a:t>ROOTED IN LEADERSHIP  •  JOSHUA 6</a:t>
            </a:r>
          </a:p>
        </p:txBody>
      </p:sp>
    </p:spTree>
    <p:extLst>
      <p:ext uri="{BB962C8B-B14F-4D97-AF65-F5344CB8AC3E}">
        <p14:creationId xmlns:p14="http://schemas.microsoft.com/office/powerpoint/2010/main" val="107144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60D7D3C-3863-4F8A-990D-DFA85A01CD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DAB36-F160-4796-8DC3-59D4056ACD94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DC8DEF-217F-4D43-89EA-1AF774CE3CFB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Tonight’s Leadership Question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77EEFB-2CF8-4226-B6E4-AEAB17389A19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A8349-BCCA-4FF8-B718-D06E8EF6C5B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741390-A203-4C05-A88E-2790D5A80B4B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6A1232-A969-4F3E-9246-C9E9E5E82940}"/>
              </a:ext>
            </a:extLst>
          </p:cNvPr>
          <p:cNvSpPr>
            <a:spLocks noGrp="1"/>
          </p:cNvSpPr>
          <p:nvPr/>
        </p:nvSpPr>
        <p:spPr>
          <a:xfrm>
            <a:off x="904875" y="1952625"/>
            <a:ext cx="9715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3150" b="1">
                <a:solidFill>
                  <a:srgbClr val="142C41"/>
                </a:solidFill>
              </a:defRPr>
            </a:pPr>
            <a:r>
              <a:rPr sz="3150" b="1">
                <a:solidFill>
                  <a:srgbClr val="142C41"/>
                </a:solidFill>
              </a:rPr>
              <a:t>How do we prepare faithfully</a:t>
            </a:r>
          </a:p>
          <a:p>
            <a:pPr algn="ctr">
              <a:buNone/>
              <a:defRPr sz="3150" b="1">
                <a:solidFill>
                  <a:srgbClr val="142C41"/>
                </a:solidFill>
              </a:defRPr>
            </a:pPr>
            <a:r>
              <a:rPr sz="3150" b="1">
                <a:solidFill>
                  <a:srgbClr val="142C41"/>
                </a:solidFill>
              </a:rPr>
              <a:t>for a victory we cannot yet see?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D2C4F3-8F36-4757-8033-18A28E5E3F76}"/>
              </a:ext>
            </a:extLst>
          </p:cNvPr>
          <p:cNvSpPr>
            <a:spLocks noGrp="1"/>
          </p:cNvSpPr>
          <p:nvPr/>
        </p:nvSpPr>
        <p:spPr>
          <a:xfrm>
            <a:off x="1809750" y="4000500"/>
            <a:ext cx="8572500" cy="8572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4B93D8-0FE6-42FC-A35C-CBF603DB0CDE}"/>
              </a:ext>
            </a:extLst>
          </p:cNvPr>
          <p:cNvSpPr>
            <a:spLocks noGrp="1"/>
          </p:cNvSpPr>
          <p:nvPr/>
        </p:nvSpPr>
        <p:spPr>
          <a:xfrm>
            <a:off x="2286000" y="4171950"/>
            <a:ext cx="7620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75" b="1">
                <a:solidFill>
                  <a:srgbClr val="2D6B91"/>
                </a:solidFill>
              </a:defRPr>
            </a:pPr>
            <a:r>
              <a:rPr sz="2175" b="1">
                <a:solidFill>
                  <a:srgbClr val="2D6B91"/>
                </a:solidFill>
              </a:rPr>
              <a:t>Promise before performance.</a:t>
            </a:r>
          </a:p>
        </p:txBody>
      </p:sp>
    </p:spTree>
    <p:extLst>
      <p:ext uri="{BB962C8B-B14F-4D97-AF65-F5344CB8AC3E}">
        <p14:creationId xmlns:p14="http://schemas.microsoft.com/office/powerpoint/2010/main" val="48523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6BA5B3-DF2D-47DF-9679-D1B8241358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E45668-4487-44D8-BA8E-1C9AED245BE6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DA48D2-381D-4170-BA55-C8A762005F6B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A Word to Carry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80DB05-3ACD-4148-87B6-2B722AC6BBD7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528283-1466-4F14-9600-035CE995572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0C2C21-F961-4196-A6AC-E4E4D7E7228E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986B02-C954-4C51-B7CA-2ECD06DF6134}"/>
              </a:ext>
            </a:extLst>
          </p:cNvPr>
          <p:cNvSpPr>
            <a:spLocks noGrp="1"/>
          </p:cNvSpPr>
          <p:nvPr/>
        </p:nvSpPr>
        <p:spPr>
          <a:xfrm>
            <a:off x="714375" y="1524000"/>
            <a:ext cx="76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6150" b="1">
                <a:solidFill>
                  <a:srgbClr val="B88E2D"/>
                </a:solidFill>
              </a:defRPr>
            </a:pPr>
            <a:r>
              <a:rPr sz="6150" b="1">
                <a:solidFill>
                  <a:srgbClr val="B88E2D"/>
                </a:solidFill>
              </a:rPr>
              <a:t>“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0F44C6-74A6-4754-AFF7-52975C1F154B}"/>
              </a:ext>
            </a:extLst>
          </p:cNvPr>
          <p:cNvSpPr>
            <a:spLocks noGrp="1"/>
          </p:cNvSpPr>
          <p:nvPr/>
        </p:nvSpPr>
        <p:spPr>
          <a:xfrm>
            <a:off x="1333500" y="1762125"/>
            <a:ext cx="9144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75" b="1">
                <a:solidFill>
                  <a:srgbClr val="142C41"/>
                </a:solidFill>
              </a:defRPr>
            </a:pPr>
            <a:r>
              <a:rPr sz="2775" b="1">
                <a:solidFill>
                  <a:srgbClr val="142C41"/>
                </a:solidFill>
              </a:rPr>
              <a:t>To see the victory, I must trust and follow God.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8A5CA7-B71E-4135-ADC3-F2FDC912DD7E}"/>
              </a:ext>
            </a:extLst>
          </p:cNvPr>
          <p:cNvSpPr>
            <a:spLocks noGrp="1"/>
          </p:cNvSpPr>
          <p:nvPr/>
        </p:nvSpPr>
        <p:spPr>
          <a:xfrm>
            <a:off x="1333500" y="3905250"/>
            <a:ext cx="8096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2D6B91"/>
                </a:solidFill>
              </a:defRPr>
            </a:pPr>
            <a:r>
              <a:rPr sz="1425" b="1">
                <a:solidFill>
                  <a:srgbClr val="2D6B91"/>
                </a:solidFill>
              </a:rPr>
              <a:t>SERMON ANCHOR</a:t>
            </a:r>
          </a:p>
        </p:txBody>
      </p:sp>
    </p:spTree>
    <p:extLst>
      <p:ext uri="{BB962C8B-B14F-4D97-AF65-F5344CB8AC3E}">
        <p14:creationId xmlns:p14="http://schemas.microsoft.com/office/powerpoint/2010/main" val="204249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5AE2E6E-D332-4A94-970C-D6EC01AD2D2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59849-8DD0-4C74-A5B6-8C04447767EE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28690B-3997-4758-8CF0-4CE61850CE7A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Joshua 6: The Movement of the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FEDDD-5161-40D8-86CC-C66F68C443A0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1F3AE1-FC9C-4A54-BEE9-001906C7195B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29D5B-D3E8-4047-9A6D-CF48DB1ED980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A243FE-4AE3-4DE0-9899-1355CDE46624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2190750" cy="2571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DA14E6-FD9A-4D23-B7E6-C6A18D49080A}"/>
              </a:ext>
            </a:extLst>
          </p:cNvPr>
          <p:cNvSpPr>
            <a:spLocks noGrp="1"/>
          </p:cNvSpPr>
          <p:nvPr/>
        </p:nvSpPr>
        <p:spPr>
          <a:xfrm>
            <a:off x="9525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1–2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E13E23-3CC9-4A1D-A7A5-4160394F331B}"/>
              </a:ext>
            </a:extLst>
          </p:cNvPr>
          <p:cNvSpPr>
            <a:spLocks noGrp="1"/>
          </p:cNvSpPr>
          <p:nvPr/>
        </p:nvSpPr>
        <p:spPr>
          <a:xfrm>
            <a:off x="9525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PROMISED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B435-D056-47A5-91C9-34FB4E34A46A}"/>
              </a:ext>
            </a:extLst>
          </p:cNvPr>
          <p:cNvSpPr>
            <a:spLocks noGrp="1"/>
          </p:cNvSpPr>
          <p:nvPr/>
        </p:nvSpPr>
        <p:spPr>
          <a:xfrm>
            <a:off x="9525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Closed city</a:t>
            </a:r>
          </a:p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Victory announced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11588C-64CB-4F61-AD9E-3287C16DFB1D}"/>
              </a:ext>
            </a:extLst>
          </p:cNvPr>
          <p:cNvSpPr>
            <a:spLocks noGrp="1"/>
          </p:cNvSpPr>
          <p:nvPr/>
        </p:nvSpPr>
        <p:spPr>
          <a:xfrm>
            <a:off x="3714750" y="1952625"/>
            <a:ext cx="2190750" cy="25717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5C5C2F-74FD-41BA-ADB0-6B29ACA59EEE}"/>
              </a:ext>
            </a:extLst>
          </p:cNvPr>
          <p:cNvSpPr>
            <a:spLocks noGrp="1"/>
          </p:cNvSpPr>
          <p:nvPr/>
        </p:nvSpPr>
        <p:spPr>
          <a:xfrm>
            <a:off x="38862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3–7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327244-7055-4F18-8B44-F0790F61515E}"/>
              </a:ext>
            </a:extLst>
          </p:cNvPr>
          <p:cNvSpPr>
            <a:spLocks noGrp="1"/>
          </p:cNvSpPr>
          <p:nvPr/>
        </p:nvSpPr>
        <p:spPr>
          <a:xfrm>
            <a:off x="38862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ORDERED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A3EF7-CB13-4230-A266-F4BE30100A0D}"/>
              </a:ext>
            </a:extLst>
          </p:cNvPr>
          <p:cNvSpPr>
            <a:spLocks noGrp="1"/>
          </p:cNvSpPr>
          <p:nvPr/>
        </p:nvSpPr>
        <p:spPr>
          <a:xfrm>
            <a:off x="38862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Process given</a:t>
            </a:r>
          </a:p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Presence centered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7D1F02-A5FC-46BE-88DE-F7D4BE6D5BC0}"/>
              </a:ext>
            </a:extLst>
          </p:cNvPr>
          <p:cNvSpPr>
            <a:spLocks noGrp="1"/>
          </p:cNvSpPr>
          <p:nvPr/>
        </p:nvSpPr>
        <p:spPr>
          <a:xfrm>
            <a:off x="6648450" y="1952625"/>
            <a:ext cx="2190750" cy="25717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C8C162-B39A-4DB1-B38F-65C7057D0B2E}"/>
              </a:ext>
            </a:extLst>
          </p:cNvPr>
          <p:cNvSpPr>
            <a:spLocks noGrp="1"/>
          </p:cNvSpPr>
          <p:nvPr/>
        </p:nvSpPr>
        <p:spPr>
          <a:xfrm>
            <a:off x="68199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9–16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4104DD-0B33-41FE-BDD0-D205ABFEB364}"/>
              </a:ext>
            </a:extLst>
          </p:cNvPr>
          <p:cNvSpPr>
            <a:spLocks noGrp="1"/>
          </p:cNvSpPr>
          <p:nvPr/>
        </p:nvSpPr>
        <p:spPr>
          <a:xfrm>
            <a:off x="68199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FORMED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4CA5DB-0C21-4DF1-BA3B-963D7DF11C5E}"/>
              </a:ext>
            </a:extLst>
          </p:cNvPr>
          <p:cNvSpPr>
            <a:spLocks noGrp="1"/>
          </p:cNvSpPr>
          <p:nvPr/>
        </p:nvSpPr>
        <p:spPr>
          <a:xfrm>
            <a:off x="68199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Silence kept</a:t>
            </a:r>
          </a:p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Consistency tested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CBEA92-3605-4645-9C50-2D93D4A8BBE3}"/>
              </a:ext>
            </a:extLst>
          </p:cNvPr>
          <p:cNvSpPr>
            <a:spLocks noGrp="1"/>
          </p:cNvSpPr>
          <p:nvPr/>
        </p:nvSpPr>
        <p:spPr>
          <a:xfrm>
            <a:off x="9582150" y="1952625"/>
            <a:ext cx="2190750" cy="25717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8970D6-EF2F-49A6-99D7-CF4FB184A769}"/>
              </a:ext>
            </a:extLst>
          </p:cNvPr>
          <p:cNvSpPr>
            <a:spLocks noGrp="1"/>
          </p:cNvSpPr>
          <p:nvPr/>
        </p:nvSpPr>
        <p:spPr>
          <a:xfrm>
            <a:off x="9753600" y="2124075"/>
            <a:ext cx="1847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20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178DEA-F1DB-4874-A5AA-8ED75C83A62D}"/>
              </a:ext>
            </a:extLst>
          </p:cNvPr>
          <p:cNvSpPr>
            <a:spLocks noGrp="1"/>
          </p:cNvSpPr>
          <p:nvPr/>
        </p:nvSpPr>
        <p:spPr>
          <a:xfrm>
            <a:off x="9753600" y="259080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42C41"/>
                </a:solidFill>
              </a:defRPr>
            </a:pPr>
            <a:r>
              <a:rPr sz="1800" b="1">
                <a:solidFill>
                  <a:srgbClr val="142C41"/>
                </a:solidFill>
              </a:rPr>
              <a:t>RELEASED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C7D9A8-6A95-43BC-8345-76AB6725918B}"/>
              </a:ext>
            </a:extLst>
          </p:cNvPr>
          <p:cNvSpPr>
            <a:spLocks noGrp="1"/>
          </p:cNvSpPr>
          <p:nvPr/>
        </p:nvSpPr>
        <p:spPr>
          <a:xfrm>
            <a:off x="9753600" y="31908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People shouted</a:t>
            </a:r>
          </a:p>
          <a:p>
            <a:pPr algn="l">
              <a:buNone/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Wall fell</a:t>
            </a:r>
          </a:p>
        </p:txBody>
      </p:sp>
    </p:spTree>
    <p:extLst>
      <p:ext uri="{BB962C8B-B14F-4D97-AF65-F5344CB8AC3E}">
        <p14:creationId xmlns:p14="http://schemas.microsoft.com/office/powerpoint/2010/main" val="106944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C8FB3C-E8E6-46FB-BE57-CB6DD2F5E2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70F0FF-D0C7-443D-9BCE-619A7D007DB4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8C8213-D9CD-4C1A-A93E-180970508436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Research Lens: Reading Joshua 6 Responsibly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7CDB9C-DE94-4679-9E95-C38074E0D014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CD78C-67C3-4087-8C46-A14831200EB9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1A3777-7227-4D86-A886-A13E9343A7F7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4961AF-409A-474D-9F06-45D02296508A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966BF9-FC01-4F2C-BB7B-61CDC022850A}"/>
              </a:ext>
            </a:extLst>
          </p:cNvPr>
          <p:cNvSpPr>
            <a:spLocks noGrp="1"/>
          </p:cNvSpPr>
          <p:nvPr/>
        </p:nvSpPr>
        <p:spPr>
          <a:xfrm>
            <a:off x="1123950" y="17621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0">
                <a:solidFill>
                  <a:srgbClr val="101820"/>
                </a:solidFill>
              </a:defRPr>
            </a:pPr>
            <a:r>
              <a:rPr sz="1800" b="0" dirty="0">
                <a:solidFill>
                  <a:srgbClr val="101820"/>
                </a:solidFill>
              </a:rPr>
              <a:t>God speaks victory before Israel </a:t>
            </a:r>
            <a:r>
              <a:rPr lang="en-US" dirty="0">
                <a:solidFill>
                  <a:srgbClr val="101820"/>
                </a:solidFill>
              </a:rPr>
              <a:t>follows through</a:t>
            </a:r>
            <a:r>
              <a:rPr sz="1800" b="0" dirty="0">
                <a:solidFill>
                  <a:srgbClr val="101820"/>
                </a:solidFill>
              </a:rPr>
              <a:t>: divine initiative comes first.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AFCB1E-6458-48B5-96D5-A4D0EE85799E}"/>
              </a:ext>
            </a:extLst>
          </p:cNvPr>
          <p:cNvSpPr>
            <a:spLocks noGrp="1"/>
          </p:cNvSpPr>
          <p:nvPr/>
        </p:nvSpPr>
        <p:spPr>
          <a:xfrm>
            <a:off x="857250" y="27336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E11B4F-0DD0-41BC-A290-8AFD2C679052}"/>
              </a:ext>
            </a:extLst>
          </p:cNvPr>
          <p:cNvSpPr>
            <a:spLocks noGrp="1"/>
          </p:cNvSpPr>
          <p:nvPr/>
        </p:nvSpPr>
        <p:spPr>
          <a:xfrm>
            <a:off x="1123950" y="26384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The ark stays central: this is not merely military strength or human strategy.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EB2FE6-462E-4B13-B15A-76261AFD933D}"/>
              </a:ext>
            </a:extLst>
          </p:cNvPr>
          <p:cNvSpPr>
            <a:spLocks noGrp="1"/>
          </p:cNvSpPr>
          <p:nvPr/>
        </p:nvSpPr>
        <p:spPr>
          <a:xfrm>
            <a:off x="857250" y="3609975"/>
            <a:ext cx="95250" cy="952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F99CA7-ACB2-4A9D-B8FF-5014F889DD15}"/>
              </a:ext>
            </a:extLst>
          </p:cNvPr>
          <p:cNvSpPr>
            <a:spLocks noGrp="1"/>
          </p:cNvSpPr>
          <p:nvPr/>
        </p:nvSpPr>
        <p:spPr>
          <a:xfrm>
            <a:off x="1123950" y="3514725"/>
            <a:ext cx="99250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0">
                <a:solidFill>
                  <a:srgbClr val="101820"/>
                </a:solidFill>
              </a:defRPr>
            </a:pPr>
            <a:r>
              <a:rPr sz="1800" b="0" dirty="0">
                <a:solidFill>
                  <a:srgbClr val="101820"/>
                </a:solidFill>
              </a:rPr>
              <a:t>Seven and the trumpets create a God-ordered, worshipful rhythm.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9264BF-108B-4618-B949-F915F5232042}"/>
              </a:ext>
            </a:extLst>
          </p:cNvPr>
          <p:cNvSpPr>
            <a:spLocks noGrp="1"/>
          </p:cNvSpPr>
          <p:nvPr/>
        </p:nvSpPr>
        <p:spPr>
          <a:xfrm>
            <a:off x="1190625" y="4905375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Ethical boundary: never use Jericho language to dominate critics or baptize personal ambition.</a:t>
            </a:r>
          </a:p>
        </p:txBody>
      </p:sp>
    </p:spTree>
    <p:extLst>
      <p:ext uri="{BB962C8B-B14F-4D97-AF65-F5344CB8AC3E}">
        <p14:creationId xmlns:p14="http://schemas.microsoft.com/office/powerpoint/2010/main" val="149367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DB50FC5-A2AC-41D2-8490-46C9C11054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75947A-A548-4126-8095-E8EEC0CFEDEA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8FBAD7-7769-4286-9BCC-A41FAD8B217A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1. Confirmation in the Spirit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A974E9-3701-4A8A-A495-C02A1BD12FA6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CAB1D8-D633-4DBD-BD5C-05A7595BBDA0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F5BF3D-52F5-4793-997F-F81D89C3E34D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2FBC8F-67E8-455C-8B76-B93CF68000A2}"/>
              </a:ext>
            </a:extLst>
          </p:cNvPr>
          <p:cNvSpPr>
            <a:spLocks noGrp="1"/>
          </p:cNvSpPr>
          <p:nvPr/>
        </p:nvSpPr>
        <p:spPr>
          <a:xfrm>
            <a:off x="781050" y="1666875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E2D"/>
                </a:solidFill>
              </a:defRPr>
            </a:pPr>
            <a:r>
              <a:rPr sz="1200" b="1">
                <a:solidFill>
                  <a:srgbClr val="B88E2D"/>
                </a:solidFill>
              </a:rPr>
              <a:t>Joshua 6:1–2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7EAFB8-C591-4097-9468-7F6D78FD5C92}"/>
              </a:ext>
            </a:extLst>
          </p:cNvPr>
          <p:cNvSpPr>
            <a:spLocks noGrp="1"/>
          </p:cNvSpPr>
          <p:nvPr/>
        </p:nvSpPr>
        <p:spPr>
          <a:xfrm>
            <a:off x="781050" y="2095500"/>
            <a:ext cx="7239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 dirty="0">
                <a:solidFill>
                  <a:srgbClr val="142C41"/>
                </a:solidFill>
              </a:rPr>
              <a:t>The </a:t>
            </a:r>
            <a:r>
              <a:rPr lang="en-US" sz="2850" b="1" dirty="0">
                <a:solidFill>
                  <a:srgbClr val="142C41"/>
                </a:solidFill>
              </a:rPr>
              <a:t>walls</a:t>
            </a:r>
            <a:r>
              <a:rPr sz="2850" b="1" dirty="0">
                <a:solidFill>
                  <a:srgbClr val="142C41"/>
                </a:solidFill>
              </a:rPr>
              <a:t> </a:t>
            </a:r>
            <a:r>
              <a:rPr lang="en-US" sz="2850" b="1" dirty="0">
                <a:solidFill>
                  <a:srgbClr val="142C41"/>
                </a:solidFill>
              </a:rPr>
              <a:t>are</a:t>
            </a:r>
            <a:r>
              <a:rPr sz="2850" b="1" dirty="0">
                <a:solidFill>
                  <a:srgbClr val="142C41"/>
                </a:solidFill>
              </a:rPr>
              <a:t> shut</a:t>
            </a:r>
            <a:r>
              <a:rPr lang="en-US" sz="2850" b="1" dirty="0">
                <a:solidFill>
                  <a:srgbClr val="142C41"/>
                </a:solidFill>
              </a:rPr>
              <a:t>,</a:t>
            </a:r>
            <a:endParaRPr sz="2850" b="1" dirty="0">
              <a:solidFill>
                <a:srgbClr val="142C41"/>
              </a:solidFill>
            </a:endParaRPr>
          </a:p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 dirty="0">
                <a:solidFill>
                  <a:srgbClr val="142C41"/>
                </a:solidFill>
              </a:rPr>
              <a:t>but the victory is announced.</a:t>
            </a:r>
          </a:p>
        </p:txBody>
      </p:sp>
    </p:spTree>
    <p:extLst>
      <p:ext uri="{BB962C8B-B14F-4D97-AF65-F5344CB8AC3E}">
        <p14:creationId xmlns:p14="http://schemas.microsoft.com/office/powerpoint/2010/main" val="176328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8B7C30-4AF7-4A8F-B621-3FA84AC6FE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0C58E-F13A-4878-A6CF-3E32E7C03A5D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478F91-C31C-48AD-A7BB-1B30CB2A7698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2. Keep God’s Presence Central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8D5B24-36D6-4D3D-AA9D-C4988D980D21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A819EF-B5A8-4028-BBBC-447FF74C3DB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285B64-D7BC-4538-9AEE-7140BCD4697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AEBA0-3BD4-4992-A896-5642703BC7E0}"/>
              </a:ext>
            </a:extLst>
          </p:cNvPr>
          <p:cNvSpPr>
            <a:spLocks noGrp="1"/>
          </p:cNvSpPr>
          <p:nvPr/>
        </p:nvSpPr>
        <p:spPr>
          <a:xfrm>
            <a:off x="781050" y="1714500"/>
            <a:ext cx="8953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142C41"/>
                </a:solidFill>
              </a:defRPr>
            </a:pPr>
            <a:r>
              <a:rPr sz="1875" b="1">
                <a:solidFill>
                  <a:srgbClr val="142C41"/>
                </a:solidFill>
              </a:rPr>
              <a:t>The ark remains at the center of the procession.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019F85-87F3-4A0F-BFEB-C6B3D8062D7C}"/>
              </a:ext>
            </a:extLst>
          </p:cNvPr>
          <p:cNvSpPr>
            <a:spLocks noGrp="1"/>
          </p:cNvSpPr>
          <p:nvPr/>
        </p:nvSpPr>
        <p:spPr>
          <a:xfrm>
            <a:off x="781050" y="2428875"/>
            <a:ext cx="4762500" cy="2000250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F5A4F-8424-4251-81BA-873596D45A66}"/>
              </a:ext>
            </a:extLst>
          </p:cNvPr>
          <p:cNvSpPr>
            <a:spLocks noGrp="1"/>
          </p:cNvSpPr>
          <p:nvPr/>
        </p:nvSpPr>
        <p:spPr>
          <a:xfrm>
            <a:off x="1066800" y="2647950"/>
            <a:ext cx="3333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HUMAN STRENGTH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BF33FF-4388-40E5-A453-C56ABB48AB6C}"/>
              </a:ext>
            </a:extLst>
          </p:cNvPr>
          <p:cNvSpPr>
            <a:spLocks noGrp="1"/>
          </p:cNvSpPr>
          <p:nvPr/>
        </p:nvSpPr>
        <p:spPr>
          <a:xfrm>
            <a:off x="1066800" y="3095625"/>
            <a:ext cx="4000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142C41"/>
                </a:solidFill>
              </a:defRPr>
            </a:pPr>
            <a:r>
              <a:rPr sz="1950" b="1" dirty="0">
                <a:solidFill>
                  <a:srgbClr val="142C41"/>
                </a:solidFill>
              </a:rPr>
              <a:t>Present</a:t>
            </a:r>
            <a:r>
              <a:rPr lang="en-US" sz="1950" b="1" dirty="0">
                <a:solidFill>
                  <a:srgbClr val="142C41"/>
                </a:solidFill>
              </a:rPr>
              <a:t>, </a:t>
            </a:r>
            <a:r>
              <a:rPr sz="1950" b="1" dirty="0">
                <a:solidFill>
                  <a:srgbClr val="142C41"/>
                </a:solidFill>
              </a:rPr>
              <a:t>but not</a:t>
            </a:r>
          </a:p>
          <a:p>
            <a:pPr algn="l">
              <a:buNone/>
              <a:defRPr sz="1950" b="1">
                <a:solidFill>
                  <a:srgbClr val="142C41"/>
                </a:solidFill>
              </a:defRPr>
            </a:pPr>
            <a:r>
              <a:rPr sz="1950" b="1" dirty="0">
                <a:solidFill>
                  <a:srgbClr val="142C41"/>
                </a:solidFill>
              </a:rPr>
              <a:t>the center.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134B0A-CD4E-4666-8B89-62211838DEB0}"/>
              </a:ext>
            </a:extLst>
          </p:cNvPr>
          <p:cNvSpPr>
            <a:spLocks noGrp="1"/>
          </p:cNvSpPr>
          <p:nvPr/>
        </p:nvSpPr>
        <p:spPr>
          <a:xfrm>
            <a:off x="5886450" y="2428875"/>
            <a:ext cx="4762500" cy="2000250"/>
          </a:xfrm>
          <a:prstGeom prst="rect">
            <a:avLst/>
          </a:prstGeom>
          <a:solidFill>
            <a:srgbClr val="F5F2E9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C3197C-6736-4539-B5CB-61F4AA14726C}"/>
              </a:ext>
            </a:extLst>
          </p:cNvPr>
          <p:cNvSpPr>
            <a:spLocks noGrp="1"/>
          </p:cNvSpPr>
          <p:nvPr/>
        </p:nvSpPr>
        <p:spPr>
          <a:xfrm>
            <a:off x="6172200" y="26479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B88E2D"/>
                </a:solidFill>
              </a:defRPr>
            </a:pPr>
            <a:r>
              <a:rPr sz="1125" b="1">
                <a:solidFill>
                  <a:srgbClr val="B88E2D"/>
                </a:solidFill>
              </a:rPr>
              <a:t>GOD’S PRESENCE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437625-A15A-47F3-96BB-4A41785B7934}"/>
              </a:ext>
            </a:extLst>
          </p:cNvPr>
          <p:cNvSpPr>
            <a:spLocks noGrp="1"/>
          </p:cNvSpPr>
          <p:nvPr/>
        </p:nvSpPr>
        <p:spPr>
          <a:xfrm>
            <a:off x="6172200" y="3095625"/>
            <a:ext cx="4000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Governs worship,</a:t>
            </a:r>
          </a:p>
          <a:p>
            <a:pPr algn="l">
              <a:buNone/>
              <a:defRPr sz="1950" b="1">
                <a:solidFill>
                  <a:srgbClr val="142C41"/>
                </a:solidFill>
              </a:defRPr>
            </a:pPr>
            <a:r>
              <a:rPr sz="1950" b="1">
                <a:solidFill>
                  <a:srgbClr val="142C41"/>
                </a:solidFill>
              </a:rPr>
              <a:t>order, and strategy.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DA43DB-0236-4775-8986-A52F0694C93B}"/>
              </a:ext>
            </a:extLst>
          </p:cNvPr>
          <p:cNvSpPr>
            <a:spLocks noGrp="1"/>
          </p:cNvSpPr>
          <p:nvPr/>
        </p:nvSpPr>
        <p:spPr>
          <a:xfrm>
            <a:off x="1238250" y="5095875"/>
            <a:ext cx="971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5A6066"/>
                </a:solidFill>
              </a:defRPr>
            </a:pPr>
            <a:r>
              <a:rPr sz="1725" b="1">
                <a:solidFill>
                  <a:srgbClr val="5A6066"/>
                </a:solidFill>
              </a:rPr>
              <a:t>What has become more central than God’s presence in my leadership?</a:t>
            </a:r>
          </a:p>
        </p:txBody>
      </p:sp>
    </p:spTree>
    <p:extLst>
      <p:ext uri="{BB962C8B-B14F-4D97-AF65-F5344CB8AC3E}">
        <p14:creationId xmlns:p14="http://schemas.microsoft.com/office/powerpoint/2010/main" val="85635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BBF934-B66F-4CA1-828A-4C2F99D6375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505BEF-5CC8-4692-8196-774B2F5633AC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2C4C2-3862-4436-8C29-8BA44C7197B9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3. Trust the Sound God Ordained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E2CD2-3936-4A10-9E92-8F7EC66CFFB7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84B7E-5E90-4BBE-85F6-280E50AF8CA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C1E388-15FD-49CF-9740-50D67DB4B536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557011-EFF8-4514-858B-F7EB894B68E7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2857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B88E2D"/>
                </a:solidFill>
              </a:defRPr>
            </a:pPr>
            <a:r>
              <a:rPr sz="1350" b="1">
                <a:solidFill>
                  <a:srgbClr val="B88E2D"/>
                </a:solidFill>
              </a:rPr>
              <a:t>DISCIPLINED SILENCE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7CB956-ADF8-40DD-A739-B943F08CD15A}"/>
              </a:ext>
            </a:extLst>
          </p:cNvPr>
          <p:cNvSpPr>
            <a:spLocks noGrp="1"/>
          </p:cNvSpPr>
          <p:nvPr/>
        </p:nvSpPr>
        <p:spPr>
          <a:xfrm>
            <a:off x="781050" y="2238375"/>
            <a:ext cx="94297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 people refuse to narrate the wall.</a:t>
            </a:r>
          </a:p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The trumpets carry the sound of worship.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EAA29-8D54-4078-9FA4-A72C572D38EB}"/>
              </a:ext>
            </a:extLst>
          </p:cNvPr>
          <p:cNvSpPr>
            <a:spLocks noGrp="1"/>
          </p:cNvSpPr>
          <p:nvPr/>
        </p:nvSpPr>
        <p:spPr>
          <a:xfrm>
            <a:off x="781050" y="3619500"/>
            <a:ext cx="10477500" cy="1143000"/>
          </a:xfrm>
          <a:prstGeom prst="rect">
            <a:avLst/>
          </a:prstGeom>
          <a:solidFill>
            <a:srgbClr val="142C41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6520D1-85FA-4FAE-BBB8-1E958881CCBB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9810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Stop making fear the loudest voice.  Let God’s presence speak.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C2856F-714B-42FE-8DD6-480E3EB42E1A}"/>
              </a:ext>
            </a:extLst>
          </p:cNvPr>
          <p:cNvSpPr>
            <a:spLocks noGrp="1"/>
          </p:cNvSpPr>
          <p:nvPr/>
        </p:nvSpPr>
        <p:spPr>
          <a:xfrm>
            <a:off x="1000125" y="5191125"/>
            <a:ext cx="990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75" b="0">
                <a:solidFill>
                  <a:srgbClr val="5A6066"/>
                </a:solidFill>
              </a:defRPr>
            </a:pPr>
            <a:r>
              <a:rPr sz="1575" b="0">
                <a:solidFill>
                  <a:srgbClr val="5A6066"/>
                </a:solidFill>
              </a:rPr>
              <a:t>What voice must quiet so faithful obedience can mature?</a:t>
            </a:r>
          </a:p>
        </p:txBody>
      </p:sp>
    </p:spTree>
    <p:extLst>
      <p:ext uri="{BB962C8B-B14F-4D97-AF65-F5344CB8AC3E}">
        <p14:creationId xmlns:p14="http://schemas.microsoft.com/office/powerpoint/2010/main" val="24350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3C28653-A27A-4BFA-ABC3-E39E546645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F86B8B-BE71-4EF0-AFAA-A6BFF649402B}"/>
              </a:ext>
            </a:extLst>
          </p:cNvPr>
          <p:cNvSpPr>
            <a:spLocks noGrp="1"/>
          </p:cNvSpPr>
          <p:nvPr/>
        </p:nvSpPr>
        <p:spPr>
          <a:xfrm>
            <a:off x="609600" y="33337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2D6B91"/>
                </a:solidFill>
              </a:defRPr>
            </a:pPr>
            <a:r>
              <a:rPr sz="1050" b="1">
                <a:solidFill>
                  <a:srgbClr val="2D6B91"/>
                </a:solidFill>
              </a:rPr>
              <a:t>ROOTED IN LEADERSHIP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9CD295-DC96-495C-AF0E-83CD443669C1}"/>
              </a:ext>
            </a:extLst>
          </p:cNvPr>
          <p:cNvSpPr>
            <a:spLocks noGrp="1"/>
          </p:cNvSpPr>
          <p:nvPr/>
        </p:nvSpPr>
        <p:spPr>
          <a:xfrm>
            <a:off x="609600" y="666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142C41"/>
                </a:solidFill>
              </a:defRPr>
            </a:pPr>
            <a:r>
              <a:rPr sz="2850" b="1">
                <a:solidFill>
                  <a:srgbClr val="142C41"/>
                </a:solidFill>
              </a:rPr>
              <a:t>4. Stay Consistent When Nothing Moves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BD55F4-1E4A-468D-B72C-B8CD11F77906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1095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86E229-0A9D-4923-A31D-1CE17CF6A80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1">
                <a:solidFill>
                  <a:srgbClr val="5A6066"/>
                </a:solidFill>
              </a:defRPr>
            </a:pPr>
            <a:r>
              <a:rPr sz="750" b="1">
                <a:solidFill>
                  <a:srgbClr val="5A6066"/>
                </a:solidFill>
              </a:rPr>
              <a:t>PROVIDENCE MISSIONARY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1C659-8A17-4C77-86C1-B628E89CA539}"/>
              </a:ext>
            </a:extLst>
          </p:cNvPr>
          <p:cNvSpPr>
            <a:spLocks noGrp="1"/>
          </p:cNvSpPr>
          <p:nvPr/>
        </p:nvSpPr>
        <p:spPr>
          <a:xfrm>
            <a:off x="10953750" y="6457950"/>
            <a:ext cx="571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825" b="1">
                <a:solidFill>
                  <a:srgbClr val="5A6066"/>
                </a:solidFill>
              </a:defRPr>
            </a:pPr>
            <a:r>
              <a:rPr sz="825" b="1">
                <a:solidFill>
                  <a:srgbClr val="5A6066"/>
                </a:solidFill>
              </a:rPr>
              <a:t>09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B54F62-1312-436B-B0D5-047253B30EBF}"/>
              </a:ext>
            </a:extLst>
          </p:cNvPr>
          <p:cNvSpPr>
            <a:spLocks noGrp="1"/>
          </p:cNvSpPr>
          <p:nvPr/>
        </p:nvSpPr>
        <p:spPr>
          <a:xfrm>
            <a:off x="781050" y="1762125"/>
            <a:ext cx="4000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B88E2D"/>
                </a:solidFill>
              </a:defRPr>
            </a:pPr>
            <a:r>
              <a:rPr sz="1350" b="1">
                <a:solidFill>
                  <a:srgbClr val="B88E2D"/>
                </a:solidFill>
              </a:rPr>
              <a:t>SIX DAYS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D93254-10FB-4EAF-AE4E-113B844A8764}"/>
              </a:ext>
            </a:extLst>
          </p:cNvPr>
          <p:cNvSpPr>
            <a:spLocks noGrp="1"/>
          </p:cNvSpPr>
          <p:nvPr/>
        </p:nvSpPr>
        <p:spPr>
          <a:xfrm>
            <a:off x="781050" y="2143125"/>
            <a:ext cx="5715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225" b="1">
                <a:solidFill>
                  <a:srgbClr val="142C41"/>
                </a:solidFill>
              </a:defRPr>
            </a:pPr>
            <a:r>
              <a:rPr sz="3225" b="1">
                <a:solidFill>
                  <a:srgbClr val="142C41"/>
                </a:solidFill>
              </a:rPr>
              <a:t>One lap.</a:t>
            </a:r>
          </a:p>
          <a:p>
            <a:pPr algn="l">
              <a:buNone/>
              <a:defRPr sz="3225" b="1">
                <a:solidFill>
                  <a:srgbClr val="142C41"/>
                </a:solidFill>
              </a:defRPr>
            </a:pPr>
            <a:r>
              <a:rPr sz="3225" b="1">
                <a:solidFill>
                  <a:srgbClr val="142C41"/>
                </a:solidFill>
              </a:rPr>
              <a:t>Return to camp.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BE498F-5371-4F9C-BC88-27C818FD80E7}"/>
              </a:ext>
            </a:extLst>
          </p:cNvPr>
          <p:cNvSpPr>
            <a:spLocks noGrp="1"/>
          </p:cNvSpPr>
          <p:nvPr/>
        </p:nvSpPr>
        <p:spPr>
          <a:xfrm>
            <a:off x="6858000" y="1809750"/>
            <a:ext cx="4000500" cy="2714625"/>
          </a:xfrm>
          <a:prstGeom prst="rect">
            <a:avLst/>
          </a:prstGeom>
          <a:solidFill>
            <a:srgbClr val="EEF4F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C4EED9-07A5-4DE1-8B2E-39363EC694A4}"/>
              </a:ext>
            </a:extLst>
          </p:cNvPr>
          <p:cNvSpPr>
            <a:spLocks noGrp="1"/>
          </p:cNvSpPr>
          <p:nvPr/>
        </p:nvSpPr>
        <p:spPr>
          <a:xfrm>
            <a:off x="7191375" y="2047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SEVENTH DAY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3D5364-13E6-4691-B030-E252661CA35F}"/>
              </a:ext>
            </a:extLst>
          </p:cNvPr>
          <p:cNvSpPr>
            <a:spLocks noGrp="1"/>
          </p:cNvSpPr>
          <p:nvPr/>
        </p:nvSpPr>
        <p:spPr>
          <a:xfrm>
            <a:off x="7191375" y="2428875"/>
            <a:ext cx="33337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42C41"/>
                </a:solidFill>
              </a:defRPr>
            </a:pPr>
            <a:r>
              <a:rPr sz="1725" b="1">
                <a:solidFill>
                  <a:srgbClr val="142C41"/>
                </a:solidFill>
              </a:rPr>
              <a:t>Rise early.</a:t>
            </a:r>
          </a:p>
          <a:p>
            <a:pPr algn="l">
              <a:buNone/>
              <a:defRPr sz="1725" b="1">
                <a:solidFill>
                  <a:srgbClr val="142C41"/>
                </a:solidFill>
              </a:defRPr>
            </a:pPr>
            <a:r>
              <a:rPr sz="1725" b="1">
                <a:solidFill>
                  <a:srgbClr val="142C41"/>
                </a:solidFill>
              </a:rPr>
              <a:t>Seven laps.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5F5CFB-84D3-49D0-A47D-968AE4220826}"/>
              </a:ext>
            </a:extLst>
          </p:cNvPr>
          <p:cNvSpPr>
            <a:spLocks noGrp="1"/>
          </p:cNvSpPr>
          <p:nvPr/>
        </p:nvSpPr>
        <p:spPr>
          <a:xfrm>
            <a:off x="7191375" y="2952750"/>
            <a:ext cx="3333750" cy="19050"/>
          </a:xfrm>
          <a:prstGeom prst="rect">
            <a:avLst/>
          </a:prstGeom>
          <a:solidFill>
            <a:srgbClr val="B88E2D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23DA6C-688C-428D-BEAC-D375F44FF5DC}"/>
              </a:ext>
            </a:extLst>
          </p:cNvPr>
          <p:cNvSpPr>
            <a:spLocks noGrp="1"/>
          </p:cNvSpPr>
          <p:nvPr/>
        </p:nvSpPr>
        <p:spPr>
          <a:xfrm>
            <a:off x="7191375" y="3190875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2D6B91"/>
                </a:solidFill>
              </a:defRPr>
            </a:pPr>
            <a:r>
              <a:rPr sz="1125" b="1">
                <a:solidFill>
                  <a:srgbClr val="2D6B91"/>
                </a:solidFill>
              </a:rPr>
              <a:t>FORMATION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EA8C6D-57B5-4E5C-A8D9-99664FFFAC56}"/>
              </a:ext>
            </a:extLst>
          </p:cNvPr>
          <p:cNvSpPr>
            <a:spLocks noGrp="1"/>
          </p:cNvSpPr>
          <p:nvPr/>
        </p:nvSpPr>
        <p:spPr>
          <a:xfrm>
            <a:off x="7191375" y="3571875"/>
            <a:ext cx="3333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42C41"/>
                </a:solidFill>
              </a:defRPr>
            </a:pPr>
            <a:r>
              <a:rPr sz="1725" b="1" dirty="0">
                <a:solidFill>
                  <a:srgbClr val="142C41"/>
                </a:solidFill>
              </a:rPr>
              <a:t>Endurance + </a:t>
            </a:r>
            <a:r>
              <a:rPr lang="en-US" sz="1725" b="1" dirty="0">
                <a:solidFill>
                  <a:srgbClr val="142C41"/>
                </a:solidFill>
              </a:rPr>
              <a:t>Discipline</a:t>
            </a:r>
            <a:endParaRPr sz="1725" b="1" dirty="0">
              <a:solidFill>
                <a:srgbClr val="142C4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AD49F9-8122-4491-BC0C-0F234E2E87B0}"/>
              </a:ext>
            </a:extLst>
          </p:cNvPr>
          <p:cNvSpPr>
            <a:spLocks noGrp="1"/>
          </p:cNvSpPr>
          <p:nvPr/>
        </p:nvSpPr>
        <p:spPr>
          <a:xfrm>
            <a:off x="781050" y="4905375"/>
            <a:ext cx="971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5A6066"/>
                </a:solidFill>
              </a:defRPr>
            </a:pPr>
            <a:r>
              <a:rPr sz="2025" b="1">
                <a:solidFill>
                  <a:srgbClr val="5A6066"/>
                </a:solidFill>
              </a:rPr>
              <a:t>Repetition is not wasted when it is God-directed.</a:t>
            </a:r>
          </a:p>
        </p:txBody>
      </p:sp>
    </p:spTree>
    <p:extLst>
      <p:ext uri="{BB962C8B-B14F-4D97-AF65-F5344CB8AC3E}">
        <p14:creationId xmlns:p14="http://schemas.microsoft.com/office/powerpoint/2010/main" val="171423302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1105</Words>
  <Application>Microsoft Office PowerPoint</Application>
  <DocSecurity>0</DocSecurity>
  <PresentationFormat>Widescreen</PresentationFormat>
  <Paragraphs>191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Joseph Strong</cp:lastModifiedBy>
  <cp:revision>1</cp:revision>
  <dcterms:created xsi:type="dcterms:W3CDTF">2026-08-30T12:06:07Z</dcterms:created>
  <dcterms:modified xsi:type="dcterms:W3CDTF">2026-09-02T16:02:02Z</dcterms:modified>
</cp:coreProperties>
</file>